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52" r:id="rId2"/>
  </p:sldMasterIdLst>
  <p:notesMasterIdLst>
    <p:notesMasterId r:id="rId38"/>
  </p:notesMasterIdLst>
  <p:sldIdLst>
    <p:sldId id="2471" r:id="rId3"/>
    <p:sldId id="2480" r:id="rId4"/>
    <p:sldId id="2506" r:id="rId5"/>
    <p:sldId id="2486" r:id="rId6"/>
    <p:sldId id="2476" r:id="rId7"/>
    <p:sldId id="2478" r:id="rId8"/>
    <p:sldId id="2477" r:id="rId9"/>
    <p:sldId id="2479" r:id="rId10"/>
    <p:sldId id="2481" r:id="rId11"/>
    <p:sldId id="2508" r:id="rId12"/>
    <p:sldId id="2507" r:id="rId13"/>
    <p:sldId id="2482" r:id="rId14"/>
    <p:sldId id="2485" r:id="rId15"/>
    <p:sldId id="2502" r:id="rId16"/>
    <p:sldId id="2509" r:id="rId17"/>
    <p:sldId id="2484" r:id="rId18"/>
    <p:sldId id="2492" r:id="rId19"/>
    <p:sldId id="2495" r:id="rId20"/>
    <p:sldId id="2493" r:id="rId21"/>
    <p:sldId id="2498" r:id="rId22"/>
    <p:sldId id="2499" r:id="rId23"/>
    <p:sldId id="2488" r:id="rId24"/>
    <p:sldId id="2503" r:id="rId25"/>
    <p:sldId id="2505" r:id="rId26"/>
    <p:sldId id="2504" r:id="rId27"/>
    <p:sldId id="257" r:id="rId28"/>
    <p:sldId id="2490" r:id="rId29"/>
    <p:sldId id="2496" r:id="rId30"/>
    <p:sldId id="2501" r:id="rId31"/>
    <p:sldId id="2497" r:id="rId32"/>
    <p:sldId id="2431" r:id="rId33"/>
    <p:sldId id="2500" r:id="rId34"/>
    <p:sldId id="2483" r:id="rId35"/>
    <p:sldId id="2475" r:id="rId36"/>
    <p:sldId id="2474" r:id="rId37"/>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7" pos="7654" userDrawn="1">
          <p15:clr>
            <a:srgbClr val="A4A3A4"/>
          </p15:clr>
        </p15:guide>
        <p15:guide id="18" pos="14302" userDrawn="1">
          <p15:clr>
            <a:srgbClr val="A4A3A4"/>
          </p15:clr>
        </p15:guide>
        <p15:guide id="21" orient="horz" pos="4296" userDrawn="1">
          <p15:clr>
            <a:srgbClr val="A4A3A4"/>
          </p15:clr>
        </p15:guide>
        <p15:guide id="22" pos="107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0000"/>
    <a:srgbClr val="B8BBC1"/>
    <a:srgbClr val="F4F3F5"/>
    <a:srgbClr val="F3F3F3"/>
    <a:srgbClr val="FAF8FC"/>
    <a:srgbClr val="AA8A78"/>
    <a:srgbClr val="55677C"/>
    <a:srgbClr val="3C3B41"/>
    <a:srgbClr val="FAF8FB"/>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68" autoAdjust="0"/>
    <p:restoredTop sz="86427" autoAdjust="0"/>
  </p:normalViewPr>
  <p:slideViewPr>
    <p:cSldViewPr snapToGrid="0" snapToObjects="1">
      <p:cViewPr varScale="1">
        <p:scale>
          <a:sx n="45" d="100"/>
          <a:sy n="45" d="100"/>
        </p:scale>
        <p:origin x="280" y="960"/>
      </p:cViewPr>
      <p:guideLst>
        <p:guide pos="7654"/>
        <p:guide pos="14302"/>
        <p:guide orient="horz" pos="4296"/>
        <p:guide pos="107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3/29/19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37013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2468528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dirty="0"/>
          </a:p>
        </p:txBody>
      </p:sp>
    </p:spTree>
    <p:extLst>
      <p:ext uri="{BB962C8B-B14F-4D97-AF65-F5344CB8AC3E}">
        <p14:creationId xmlns:p14="http://schemas.microsoft.com/office/powerpoint/2010/main" val="4101725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19</a:t>
            </a:fld>
            <a:endParaRPr lang="en-US" dirty="0"/>
          </a:p>
        </p:txBody>
      </p:sp>
    </p:spTree>
    <p:extLst>
      <p:ext uri="{BB962C8B-B14F-4D97-AF65-F5344CB8AC3E}">
        <p14:creationId xmlns:p14="http://schemas.microsoft.com/office/powerpoint/2010/main" val="1564096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Ryan Culpeper’s tool – can we have tactics for transforming functions into generic functions.</a:t>
            </a:r>
          </a:p>
          <a:p>
            <a:r>
              <a:rPr lang="en-US" dirty="0"/>
              <a:t>Even SBCL, which is very tight, doesn’t make it easy for us to make arbitrary claims about our software.  Existing type systems seem to be aimed at </a:t>
            </a:r>
            <a:r>
              <a:rPr lang="en-US" i="1" dirty="0"/>
              <a:t>either </a:t>
            </a:r>
            <a:r>
              <a:rPr lang="en-US" i="0" dirty="0"/>
              <a:t>efficiency </a:t>
            </a:r>
            <a:r>
              <a:rPr lang="en-US" b="1" i="0"/>
              <a:t>or </a:t>
            </a:r>
            <a:r>
              <a:rPr lang="en-US" b="0" i="0"/>
              <a:t>correctness, but not both.</a:t>
            </a: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30</a:t>
            </a:fld>
            <a:endParaRPr lang="en-US" dirty="0"/>
          </a:p>
        </p:txBody>
      </p:sp>
    </p:spTree>
    <p:extLst>
      <p:ext uri="{BB962C8B-B14F-4D97-AF65-F5344CB8AC3E}">
        <p14:creationId xmlns:p14="http://schemas.microsoft.com/office/powerpoint/2010/main" val="1688376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31</a:t>
            </a:fld>
            <a:endParaRPr lang="en-US" dirty="0"/>
          </a:p>
        </p:txBody>
      </p:sp>
    </p:spTree>
    <p:extLst>
      <p:ext uri="{BB962C8B-B14F-4D97-AF65-F5344CB8AC3E}">
        <p14:creationId xmlns:p14="http://schemas.microsoft.com/office/powerpoint/2010/main" val="360022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34</a:t>
            </a:fld>
            <a:endParaRPr lang="en-US" dirty="0"/>
          </a:p>
        </p:txBody>
      </p:sp>
    </p:spTree>
    <p:extLst>
      <p:ext uri="{BB962C8B-B14F-4D97-AF65-F5344CB8AC3E}">
        <p14:creationId xmlns:p14="http://schemas.microsoft.com/office/powerpoint/2010/main" val="3604529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5FEC9-98EC-4144-8EDA-6536E357B6FA}"/>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CA70B0AA-A359-834A-8369-C10BA8059AFA}"/>
              </a:ext>
            </a:extLst>
          </p:cNvPr>
          <p:cNvSpPr>
            <a:spLocks noGrp="1"/>
          </p:cNvSpPr>
          <p:nvPr>
            <p:ph type="body" sz="quarter" idx="10"/>
          </p:nvPr>
        </p:nvSpPr>
        <p:spPr>
          <a:xfrm>
            <a:off x="1676400" y="3776663"/>
            <a:ext cx="21024850" cy="91836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6996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5EA8C-DE00-7542-862F-E461C9DB412C}"/>
              </a:ext>
            </a:extLst>
          </p:cNvPr>
          <p:cNvSpPr>
            <a:spLocks noGrp="1"/>
          </p:cNvSpPr>
          <p:nvPr>
            <p:ph type="ctrTitle"/>
          </p:nvPr>
        </p:nvSpPr>
        <p:spPr>
          <a:xfrm>
            <a:off x="3047206" y="2244726"/>
            <a:ext cx="18283238" cy="4775200"/>
          </a:xfrm>
        </p:spPr>
        <p:txBody>
          <a:bodyPr anchor="b"/>
          <a:lstStyle>
            <a:lvl1pPr algn="ctr">
              <a:defRPr sz="11997"/>
            </a:lvl1pPr>
          </a:lstStyle>
          <a:p>
            <a:r>
              <a:rPr lang="en-US"/>
              <a:t>Click to edit Master title style</a:t>
            </a:r>
          </a:p>
        </p:txBody>
      </p:sp>
      <p:sp>
        <p:nvSpPr>
          <p:cNvPr id="3" name="Subtitle 2">
            <a:extLst>
              <a:ext uri="{FF2B5EF4-FFF2-40B4-BE49-F238E27FC236}">
                <a16:creationId xmlns:a16="http://schemas.microsoft.com/office/drawing/2014/main" id="{20AD5DFA-E083-BC45-89AA-4038DDFAD71D}"/>
              </a:ext>
            </a:extLst>
          </p:cNvPr>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a:t>Click to edit Master subtitle style</a:t>
            </a:r>
          </a:p>
        </p:txBody>
      </p:sp>
      <p:sp>
        <p:nvSpPr>
          <p:cNvPr id="4" name="Date Placeholder 3">
            <a:extLst>
              <a:ext uri="{FF2B5EF4-FFF2-40B4-BE49-F238E27FC236}">
                <a16:creationId xmlns:a16="http://schemas.microsoft.com/office/drawing/2014/main" id="{8F7EA23A-7240-CD49-920C-2CCE01BA1EE4}"/>
              </a:ext>
            </a:extLst>
          </p:cNvPr>
          <p:cNvSpPr>
            <a:spLocks noGrp="1"/>
          </p:cNvSpPr>
          <p:nvPr>
            <p:ph type="dt" sz="half" idx="10"/>
          </p:nvPr>
        </p:nvSpPr>
        <p:spPr/>
        <p:txBody>
          <a:bodyPr/>
          <a:lstStyle/>
          <a:p>
            <a:fld id="{955937F8-64C3-4F4C-BFFF-E28B40E404D8}" type="datetimeFigureOut">
              <a:rPr lang="en-US" smtClean="0"/>
              <a:t>3/29/19</a:t>
            </a:fld>
            <a:endParaRPr lang="en-US"/>
          </a:p>
        </p:txBody>
      </p:sp>
      <p:sp>
        <p:nvSpPr>
          <p:cNvPr id="5" name="Footer Placeholder 4">
            <a:extLst>
              <a:ext uri="{FF2B5EF4-FFF2-40B4-BE49-F238E27FC236}">
                <a16:creationId xmlns:a16="http://schemas.microsoft.com/office/drawing/2014/main" id="{37C83EDF-FD23-5649-9951-454F77623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55AC4-245E-7F4A-B31C-01006A4B87A7}"/>
              </a:ext>
            </a:extLst>
          </p:cNvPr>
          <p:cNvSpPr>
            <a:spLocks noGrp="1"/>
          </p:cNvSpPr>
          <p:nvPr>
            <p:ph type="sldNum" sz="quarter" idx="12"/>
          </p:nvPr>
        </p:nvSpPr>
        <p:spPr/>
        <p:txBody>
          <a:bodyPr/>
          <a:lstStyle/>
          <a:p>
            <a:fld id="{8299D272-E788-3C4C-ADE7-7416420AF284}" type="slidenum">
              <a:rPr lang="en-US" smtClean="0"/>
              <a:t>‹#›</a:t>
            </a:fld>
            <a:endParaRPr lang="en-US"/>
          </a:p>
        </p:txBody>
      </p:sp>
    </p:spTree>
    <p:extLst>
      <p:ext uri="{BB962C8B-B14F-4D97-AF65-F5344CB8AC3E}">
        <p14:creationId xmlns:p14="http://schemas.microsoft.com/office/powerpoint/2010/main" val="907343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3A6D-6422-9F48-8BCC-0CA3386738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D457C8-7953-B24A-ABDB-15224E2C944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623359-BC4C-884C-A877-CA7EC8979155}"/>
              </a:ext>
            </a:extLst>
          </p:cNvPr>
          <p:cNvSpPr>
            <a:spLocks noGrp="1"/>
          </p:cNvSpPr>
          <p:nvPr>
            <p:ph type="dt" sz="half" idx="10"/>
          </p:nvPr>
        </p:nvSpPr>
        <p:spPr/>
        <p:txBody>
          <a:bodyPr/>
          <a:lstStyle/>
          <a:p>
            <a:fld id="{955937F8-64C3-4F4C-BFFF-E28B40E404D8}" type="datetimeFigureOut">
              <a:rPr lang="en-US" smtClean="0"/>
              <a:t>3/29/19</a:t>
            </a:fld>
            <a:endParaRPr lang="en-US"/>
          </a:p>
        </p:txBody>
      </p:sp>
      <p:sp>
        <p:nvSpPr>
          <p:cNvPr id="5" name="Footer Placeholder 4">
            <a:extLst>
              <a:ext uri="{FF2B5EF4-FFF2-40B4-BE49-F238E27FC236}">
                <a16:creationId xmlns:a16="http://schemas.microsoft.com/office/drawing/2014/main" id="{1223D207-63BE-A94F-85C5-91D6205EE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47A2A7-0B57-FD4C-B95E-D76DF8DA6837}"/>
              </a:ext>
            </a:extLst>
          </p:cNvPr>
          <p:cNvSpPr>
            <a:spLocks noGrp="1"/>
          </p:cNvSpPr>
          <p:nvPr>
            <p:ph type="sldNum" sz="quarter" idx="12"/>
          </p:nvPr>
        </p:nvSpPr>
        <p:spPr/>
        <p:txBody>
          <a:bodyPr/>
          <a:lstStyle/>
          <a:p>
            <a:fld id="{8299D272-E788-3C4C-ADE7-7416420AF284}" type="slidenum">
              <a:rPr lang="en-US" smtClean="0"/>
              <a:t>‹#›</a:t>
            </a:fld>
            <a:endParaRPr lang="en-US"/>
          </a:p>
        </p:txBody>
      </p:sp>
    </p:spTree>
    <p:extLst>
      <p:ext uri="{BB962C8B-B14F-4D97-AF65-F5344CB8AC3E}">
        <p14:creationId xmlns:p14="http://schemas.microsoft.com/office/powerpoint/2010/main" val="3597585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9DA5-03F7-C34C-B8D1-ED8659760BD5}"/>
              </a:ext>
            </a:extLst>
          </p:cNvPr>
          <p:cNvSpPr>
            <a:spLocks noGrp="1"/>
          </p:cNvSpPr>
          <p:nvPr>
            <p:ph type="title"/>
          </p:nvPr>
        </p:nvSpPr>
        <p:spPr>
          <a:xfrm>
            <a:off x="1663267" y="3419477"/>
            <a:ext cx="21025723" cy="5705474"/>
          </a:xfrm>
        </p:spPr>
        <p:txBody>
          <a:bodyPr anchor="b"/>
          <a:lstStyle>
            <a:lvl1pPr>
              <a:defRPr sz="11997"/>
            </a:lvl1pPr>
          </a:lstStyle>
          <a:p>
            <a:r>
              <a:rPr lang="en-US"/>
              <a:t>Click to edit Master title style</a:t>
            </a:r>
          </a:p>
        </p:txBody>
      </p:sp>
      <p:sp>
        <p:nvSpPr>
          <p:cNvPr id="3" name="Text Placeholder 2">
            <a:extLst>
              <a:ext uri="{FF2B5EF4-FFF2-40B4-BE49-F238E27FC236}">
                <a16:creationId xmlns:a16="http://schemas.microsoft.com/office/drawing/2014/main" id="{85B3AA52-4BF8-FA4F-8ADD-C35A01CF3C0F}"/>
              </a:ext>
            </a:extLst>
          </p:cNvPr>
          <p:cNvSpPr>
            <a:spLocks noGrp="1"/>
          </p:cNvSpPr>
          <p:nvPr>
            <p:ph type="body" idx="1"/>
          </p:nvPr>
        </p:nvSpPr>
        <p:spPr>
          <a:xfrm>
            <a:off x="1663267" y="9178927"/>
            <a:ext cx="21025723" cy="3000374"/>
          </a:xfrm>
        </p:spPr>
        <p:txBody>
          <a:bodyPr/>
          <a:lstStyle>
            <a:lvl1pPr marL="0" indent="0">
              <a:buNone/>
              <a:defRPr sz="4799">
                <a:solidFill>
                  <a:schemeClr val="tx1">
                    <a:tint val="75000"/>
                  </a:schemeClr>
                </a:solidFill>
              </a:defRPr>
            </a:lvl1pPr>
            <a:lvl2pPr marL="914171" indent="0">
              <a:buNone/>
              <a:defRPr sz="3999">
                <a:solidFill>
                  <a:schemeClr val="tx1">
                    <a:tint val="75000"/>
                  </a:schemeClr>
                </a:solidFill>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221077-1092-F349-8884-3CCA3DA0805D}"/>
              </a:ext>
            </a:extLst>
          </p:cNvPr>
          <p:cNvSpPr>
            <a:spLocks noGrp="1"/>
          </p:cNvSpPr>
          <p:nvPr>
            <p:ph type="dt" sz="half" idx="10"/>
          </p:nvPr>
        </p:nvSpPr>
        <p:spPr/>
        <p:txBody>
          <a:bodyPr/>
          <a:lstStyle/>
          <a:p>
            <a:fld id="{955937F8-64C3-4F4C-BFFF-E28B40E404D8}" type="datetimeFigureOut">
              <a:rPr lang="en-US" smtClean="0"/>
              <a:t>3/29/19</a:t>
            </a:fld>
            <a:endParaRPr lang="en-US"/>
          </a:p>
        </p:txBody>
      </p:sp>
      <p:sp>
        <p:nvSpPr>
          <p:cNvPr id="5" name="Footer Placeholder 4">
            <a:extLst>
              <a:ext uri="{FF2B5EF4-FFF2-40B4-BE49-F238E27FC236}">
                <a16:creationId xmlns:a16="http://schemas.microsoft.com/office/drawing/2014/main" id="{40ABE6EF-F428-194C-B20F-B2BEA7B0D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7C79F-E9A2-5B4C-A04A-093A30AE6E8D}"/>
              </a:ext>
            </a:extLst>
          </p:cNvPr>
          <p:cNvSpPr>
            <a:spLocks noGrp="1"/>
          </p:cNvSpPr>
          <p:nvPr>
            <p:ph type="sldNum" sz="quarter" idx="12"/>
          </p:nvPr>
        </p:nvSpPr>
        <p:spPr/>
        <p:txBody>
          <a:bodyPr/>
          <a:lstStyle/>
          <a:p>
            <a:fld id="{8299D272-E788-3C4C-ADE7-7416420AF284}" type="slidenum">
              <a:rPr lang="en-US" smtClean="0"/>
              <a:t>‹#›</a:t>
            </a:fld>
            <a:endParaRPr lang="en-US"/>
          </a:p>
        </p:txBody>
      </p:sp>
    </p:spTree>
    <p:extLst>
      <p:ext uri="{BB962C8B-B14F-4D97-AF65-F5344CB8AC3E}">
        <p14:creationId xmlns:p14="http://schemas.microsoft.com/office/powerpoint/2010/main" val="1708451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4748-3F93-6546-96B4-FE008DAF2B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65684A-E67D-1744-B220-9BCCBBE82080}"/>
              </a:ext>
            </a:extLst>
          </p:cNvPr>
          <p:cNvSpPr>
            <a:spLocks noGrp="1"/>
          </p:cNvSpPr>
          <p:nvPr>
            <p:ph sz="half" idx="1"/>
          </p:nvPr>
        </p:nvSpPr>
        <p:spPr>
          <a:xfrm>
            <a:off x="1675964" y="3651250"/>
            <a:ext cx="10360501"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ECEEB2-20FD-EB4F-81C3-8530A370C4EE}"/>
              </a:ext>
            </a:extLst>
          </p:cNvPr>
          <p:cNvSpPr>
            <a:spLocks noGrp="1"/>
          </p:cNvSpPr>
          <p:nvPr>
            <p:ph sz="half" idx="2"/>
          </p:nvPr>
        </p:nvSpPr>
        <p:spPr>
          <a:xfrm>
            <a:off x="12341185" y="3651250"/>
            <a:ext cx="10360501"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CBDB9-FBD7-F442-9E93-4AF13F6EF42F}"/>
              </a:ext>
            </a:extLst>
          </p:cNvPr>
          <p:cNvSpPr>
            <a:spLocks noGrp="1"/>
          </p:cNvSpPr>
          <p:nvPr>
            <p:ph type="dt" sz="half" idx="10"/>
          </p:nvPr>
        </p:nvSpPr>
        <p:spPr/>
        <p:txBody>
          <a:bodyPr/>
          <a:lstStyle/>
          <a:p>
            <a:fld id="{955937F8-64C3-4F4C-BFFF-E28B40E404D8}" type="datetimeFigureOut">
              <a:rPr lang="en-US" smtClean="0"/>
              <a:t>3/29/19</a:t>
            </a:fld>
            <a:endParaRPr lang="en-US"/>
          </a:p>
        </p:txBody>
      </p:sp>
      <p:sp>
        <p:nvSpPr>
          <p:cNvPr id="6" name="Footer Placeholder 5">
            <a:extLst>
              <a:ext uri="{FF2B5EF4-FFF2-40B4-BE49-F238E27FC236}">
                <a16:creationId xmlns:a16="http://schemas.microsoft.com/office/drawing/2014/main" id="{7D882238-0525-A54B-84A1-816B1C37D8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4846E-CB7F-214E-BB96-9D8D35EB99D5}"/>
              </a:ext>
            </a:extLst>
          </p:cNvPr>
          <p:cNvSpPr>
            <a:spLocks noGrp="1"/>
          </p:cNvSpPr>
          <p:nvPr>
            <p:ph type="sldNum" sz="quarter" idx="12"/>
          </p:nvPr>
        </p:nvSpPr>
        <p:spPr/>
        <p:txBody>
          <a:bodyPr/>
          <a:lstStyle/>
          <a:p>
            <a:fld id="{8299D272-E788-3C4C-ADE7-7416420AF284}" type="slidenum">
              <a:rPr lang="en-US" smtClean="0"/>
              <a:t>‹#›</a:t>
            </a:fld>
            <a:endParaRPr lang="en-US"/>
          </a:p>
        </p:txBody>
      </p:sp>
    </p:spTree>
    <p:extLst>
      <p:ext uri="{BB962C8B-B14F-4D97-AF65-F5344CB8AC3E}">
        <p14:creationId xmlns:p14="http://schemas.microsoft.com/office/powerpoint/2010/main" val="3348406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08E4-6AF2-6F44-9EBB-9B1F40F065C9}"/>
              </a:ext>
            </a:extLst>
          </p:cNvPr>
          <p:cNvSpPr>
            <a:spLocks noGrp="1"/>
          </p:cNvSpPr>
          <p:nvPr>
            <p:ph type="title"/>
          </p:nvPr>
        </p:nvSpPr>
        <p:spPr>
          <a:xfrm>
            <a:off x="1679139" y="730251"/>
            <a:ext cx="21025723"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34E6D5-AAB5-4A40-99EC-98BB08582706}"/>
              </a:ext>
            </a:extLst>
          </p:cNvPr>
          <p:cNvSpPr>
            <a:spLocks noGrp="1"/>
          </p:cNvSpPr>
          <p:nvPr>
            <p:ph type="body" idx="1"/>
          </p:nvPr>
        </p:nvSpPr>
        <p:spPr>
          <a:xfrm>
            <a:off x="1679139" y="3362326"/>
            <a:ext cx="10312888"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Edit Master text styles</a:t>
            </a:r>
          </a:p>
        </p:txBody>
      </p:sp>
      <p:sp>
        <p:nvSpPr>
          <p:cNvPr id="4" name="Content Placeholder 3">
            <a:extLst>
              <a:ext uri="{FF2B5EF4-FFF2-40B4-BE49-F238E27FC236}">
                <a16:creationId xmlns:a16="http://schemas.microsoft.com/office/drawing/2014/main" id="{42D047C6-84B6-FC41-99C6-7FF255845B69}"/>
              </a:ext>
            </a:extLst>
          </p:cNvPr>
          <p:cNvSpPr>
            <a:spLocks noGrp="1"/>
          </p:cNvSpPr>
          <p:nvPr>
            <p:ph sz="half" idx="2"/>
          </p:nvPr>
        </p:nvSpPr>
        <p:spPr>
          <a:xfrm>
            <a:off x="1679139" y="5010150"/>
            <a:ext cx="10312888"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368DA7-D6DE-B545-96C7-07AD5A7FFE40}"/>
              </a:ext>
            </a:extLst>
          </p:cNvPr>
          <p:cNvSpPr>
            <a:spLocks noGrp="1"/>
          </p:cNvSpPr>
          <p:nvPr>
            <p:ph type="body" sz="quarter" idx="3"/>
          </p:nvPr>
        </p:nvSpPr>
        <p:spPr>
          <a:xfrm>
            <a:off x="12341186" y="3362326"/>
            <a:ext cx="10363676"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Edit Master text styles</a:t>
            </a:r>
          </a:p>
        </p:txBody>
      </p:sp>
      <p:sp>
        <p:nvSpPr>
          <p:cNvPr id="6" name="Content Placeholder 5">
            <a:extLst>
              <a:ext uri="{FF2B5EF4-FFF2-40B4-BE49-F238E27FC236}">
                <a16:creationId xmlns:a16="http://schemas.microsoft.com/office/drawing/2014/main" id="{6A58D4EC-32BB-6F49-B443-EBE22F460482}"/>
              </a:ext>
            </a:extLst>
          </p:cNvPr>
          <p:cNvSpPr>
            <a:spLocks noGrp="1"/>
          </p:cNvSpPr>
          <p:nvPr>
            <p:ph sz="quarter" idx="4"/>
          </p:nvPr>
        </p:nvSpPr>
        <p:spPr>
          <a:xfrm>
            <a:off x="12341186" y="5010150"/>
            <a:ext cx="103636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71A0CB-9462-D54C-AE9C-6B93510EE17E}"/>
              </a:ext>
            </a:extLst>
          </p:cNvPr>
          <p:cNvSpPr>
            <a:spLocks noGrp="1"/>
          </p:cNvSpPr>
          <p:nvPr>
            <p:ph type="dt" sz="half" idx="10"/>
          </p:nvPr>
        </p:nvSpPr>
        <p:spPr/>
        <p:txBody>
          <a:bodyPr/>
          <a:lstStyle/>
          <a:p>
            <a:fld id="{955937F8-64C3-4F4C-BFFF-E28B40E404D8}" type="datetimeFigureOut">
              <a:rPr lang="en-US" smtClean="0"/>
              <a:t>3/29/19</a:t>
            </a:fld>
            <a:endParaRPr lang="en-US"/>
          </a:p>
        </p:txBody>
      </p:sp>
      <p:sp>
        <p:nvSpPr>
          <p:cNvPr id="8" name="Footer Placeholder 7">
            <a:extLst>
              <a:ext uri="{FF2B5EF4-FFF2-40B4-BE49-F238E27FC236}">
                <a16:creationId xmlns:a16="http://schemas.microsoft.com/office/drawing/2014/main" id="{C5422FAD-98A9-3A4C-A469-CE62D0EFEC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48DB02-031E-3246-A985-2A8DE18AA30E}"/>
              </a:ext>
            </a:extLst>
          </p:cNvPr>
          <p:cNvSpPr>
            <a:spLocks noGrp="1"/>
          </p:cNvSpPr>
          <p:nvPr>
            <p:ph type="sldNum" sz="quarter" idx="12"/>
          </p:nvPr>
        </p:nvSpPr>
        <p:spPr/>
        <p:txBody>
          <a:bodyPr/>
          <a:lstStyle/>
          <a:p>
            <a:fld id="{8299D272-E788-3C4C-ADE7-7416420AF284}" type="slidenum">
              <a:rPr lang="en-US" smtClean="0"/>
              <a:t>‹#›</a:t>
            </a:fld>
            <a:endParaRPr lang="en-US"/>
          </a:p>
        </p:txBody>
      </p:sp>
    </p:spTree>
    <p:extLst>
      <p:ext uri="{BB962C8B-B14F-4D97-AF65-F5344CB8AC3E}">
        <p14:creationId xmlns:p14="http://schemas.microsoft.com/office/powerpoint/2010/main" val="3812987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2403-C9ED-4645-BE79-936994F8F9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21A3-B57E-FA4C-AF3F-95DB35EFE7E6}"/>
              </a:ext>
            </a:extLst>
          </p:cNvPr>
          <p:cNvSpPr>
            <a:spLocks noGrp="1"/>
          </p:cNvSpPr>
          <p:nvPr>
            <p:ph type="dt" sz="half" idx="10"/>
          </p:nvPr>
        </p:nvSpPr>
        <p:spPr/>
        <p:txBody>
          <a:bodyPr/>
          <a:lstStyle/>
          <a:p>
            <a:fld id="{955937F8-64C3-4F4C-BFFF-E28B40E404D8}" type="datetimeFigureOut">
              <a:rPr lang="en-US" smtClean="0"/>
              <a:t>3/29/19</a:t>
            </a:fld>
            <a:endParaRPr lang="en-US"/>
          </a:p>
        </p:txBody>
      </p:sp>
      <p:sp>
        <p:nvSpPr>
          <p:cNvPr id="4" name="Footer Placeholder 3">
            <a:extLst>
              <a:ext uri="{FF2B5EF4-FFF2-40B4-BE49-F238E27FC236}">
                <a16:creationId xmlns:a16="http://schemas.microsoft.com/office/drawing/2014/main" id="{8B1980E3-3D7B-B346-B6DD-36E271B004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11188B-A4EC-3E4F-B0C5-18D939B481EA}"/>
              </a:ext>
            </a:extLst>
          </p:cNvPr>
          <p:cNvSpPr>
            <a:spLocks noGrp="1"/>
          </p:cNvSpPr>
          <p:nvPr>
            <p:ph type="sldNum" sz="quarter" idx="12"/>
          </p:nvPr>
        </p:nvSpPr>
        <p:spPr/>
        <p:txBody>
          <a:bodyPr/>
          <a:lstStyle/>
          <a:p>
            <a:fld id="{8299D272-E788-3C4C-ADE7-7416420AF284}" type="slidenum">
              <a:rPr lang="en-US" smtClean="0"/>
              <a:t>‹#›</a:t>
            </a:fld>
            <a:endParaRPr lang="en-US"/>
          </a:p>
        </p:txBody>
      </p:sp>
    </p:spTree>
    <p:extLst>
      <p:ext uri="{BB962C8B-B14F-4D97-AF65-F5344CB8AC3E}">
        <p14:creationId xmlns:p14="http://schemas.microsoft.com/office/powerpoint/2010/main" val="1375637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3427F-7FFF-4242-B89E-A37DECB5B17A}"/>
              </a:ext>
            </a:extLst>
          </p:cNvPr>
          <p:cNvSpPr>
            <a:spLocks noGrp="1"/>
          </p:cNvSpPr>
          <p:nvPr>
            <p:ph type="dt" sz="half" idx="10"/>
          </p:nvPr>
        </p:nvSpPr>
        <p:spPr/>
        <p:txBody>
          <a:bodyPr/>
          <a:lstStyle/>
          <a:p>
            <a:fld id="{955937F8-64C3-4F4C-BFFF-E28B40E404D8}" type="datetimeFigureOut">
              <a:rPr lang="en-US" smtClean="0"/>
              <a:t>3/29/19</a:t>
            </a:fld>
            <a:endParaRPr lang="en-US"/>
          </a:p>
        </p:txBody>
      </p:sp>
      <p:sp>
        <p:nvSpPr>
          <p:cNvPr id="3" name="Footer Placeholder 2">
            <a:extLst>
              <a:ext uri="{FF2B5EF4-FFF2-40B4-BE49-F238E27FC236}">
                <a16:creationId xmlns:a16="http://schemas.microsoft.com/office/drawing/2014/main" id="{F8395C70-1BEA-7640-907B-1DA01B6286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D5C1CE-A521-EC42-BC7A-EC6C7CD9746A}"/>
              </a:ext>
            </a:extLst>
          </p:cNvPr>
          <p:cNvSpPr>
            <a:spLocks noGrp="1"/>
          </p:cNvSpPr>
          <p:nvPr>
            <p:ph type="sldNum" sz="quarter" idx="12"/>
          </p:nvPr>
        </p:nvSpPr>
        <p:spPr/>
        <p:txBody>
          <a:bodyPr/>
          <a:lstStyle/>
          <a:p>
            <a:fld id="{8299D272-E788-3C4C-ADE7-7416420AF284}" type="slidenum">
              <a:rPr lang="en-US" smtClean="0"/>
              <a:t>‹#›</a:t>
            </a:fld>
            <a:endParaRPr lang="en-US"/>
          </a:p>
        </p:txBody>
      </p:sp>
      <p:pic>
        <p:nvPicPr>
          <p:cNvPr id="5" name="Picture 4">
            <a:extLst>
              <a:ext uri="{FF2B5EF4-FFF2-40B4-BE49-F238E27FC236}">
                <a16:creationId xmlns:a16="http://schemas.microsoft.com/office/drawing/2014/main" id="{BB02B01C-1797-724A-ACAB-15DDB78F5AC6}"/>
              </a:ext>
            </a:extLst>
          </p:cNvPr>
          <p:cNvPicPr>
            <a:picLocks noChangeAspect="1"/>
          </p:cNvPicPr>
          <p:nvPr userDrawn="1"/>
        </p:nvPicPr>
        <p:blipFill>
          <a:blip r:embed="rId2"/>
          <a:stretch>
            <a:fillRect/>
          </a:stretch>
        </p:blipFill>
        <p:spPr>
          <a:xfrm>
            <a:off x="18614" y="855662"/>
            <a:ext cx="3314700" cy="2400300"/>
          </a:xfrm>
          <a:prstGeom prst="rect">
            <a:avLst/>
          </a:prstGeom>
        </p:spPr>
      </p:pic>
      <p:grpSp>
        <p:nvGrpSpPr>
          <p:cNvPr id="6" name="Group 5">
            <a:extLst>
              <a:ext uri="{FF2B5EF4-FFF2-40B4-BE49-F238E27FC236}">
                <a16:creationId xmlns:a16="http://schemas.microsoft.com/office/drawing/2014/main" id="{8C5344BA-3B3A-2144-AB08-A9482F7C2E7E}"/>
              </a:ext>
            </a:extLst>
          </p:cNvPr>
          <p:cNvGrpSpPr/>
          <p:nvPr userDrawn="1"/>
        </p:nvGrpSpPr>
        <p:grpSpPr>
          <a:xfrm>
            <a:off x="-1" y="13085318"/>
            <a:ext cx="8875926" cy="686087"/>
            <a:chOff x="-1" y="13085318"/>
            <a:chExt cx="8875926" cy="686087"/>
          </a:xfrm>
        </p:grpSpPr>
        <p:sp>
          <p:nvSpPr>
            <p:cNvPr id="7" name="Rectangle 6">
              <a:extLst>
                <a:ext uri="{FF2B5EF4-FFF2-40B4-BE49-F238E27FC236}">
                  <a16:creationId xmlns:a16="http://schemas.microsoft.com/office/drawing/2014/main" id="{F3262A38-1845-4849-B753-B01285D91DC1}"/>
                </a:ext>
              </a:extLst>
            </p:cNvPr>
            <p:cNvSpPr/>
            <p:nvPr/>
          </p:nvSpPr>
          <p:spPr>
            <a:xfrm>
              <a:off x="655982" y="13125074"/>
              <a:ext cx="8219943" cy="646331"/>
            </a:xfrm>
            <a:prstGeom prst="rect">
              <a:avLst/>
            </a:prstGeom>
          </p:spPr>
          <p:txBody>
            <a:bodyPr wrap="none">
              <a:spAutoFit/>
            </a:bodyPr>
            <a:lstStyle/>
            <a:p>
              <a:r>
                <a:rPr lang="en-US" b="1" dirty="0">
                  <a:latin typeface="Arial Black" panose="020B0604020202020204" pitchFamily="34" charset="0"/>
                  <a:cs typeface="Arial Black" panose="020B0604020202020204" pitchFamily="34" charset="0"/>
                </a:rPr>
                <a:t>European Lisp Symposium 2019</a:t>
              </a:r>
            </a:p>
          </p:txBody>
        </p:sp>
        <p:pic>
          <p:nvPicPr>
            <p:cNvPr id="8" name="Picture 7">
              <a:extLst>
                <a:ext uri="{FF2B5EF4-FFF2-40B4-BE49-F238E27FC236}">
                  <a16:creationId xmlns:a16="http://schemas.microsoft.com/office/drawing/2014/main" id="{C118AC5B-C099-B34F-9A05-09CD93DFB4A5}"/>
                </a:ext>
              </a:extLst>
            </p:cNvPr>
            <p:cNvPicPr>
              <a:picLocks noChangeAspect="1"/>
            </p:cNvPicPr>
            <p:nvPr/>
          </p:nvPicPr>
          <p:blipFill>
            <a:blip r:embed="rId3"/>
            <a:stretch>
              <a:fillRect/>
            </a:stretch>
          </p:blipFill>
          <p:spPr>
            <a:xfrm>
              <a:off x="-1" y="13085318"/>
              <a:ext cx="655983" cy="655983"/>
            </a:xfrm>
            <a:prstGeom prst="rect">
              <a:avLst/>
            </a:prstGeom>
          </p:spPr>
        </p:pic>
      </p:grpSp>
      <p:pic>
        <p:nvPicPr>
          <p:cNvPr id="9" name="Picture 8">
            <a:extLst>
              <a:ext uri="{FF2B5EF4-FFF2-40B4-BE49-F238E27FC236}">
                <a16:creationId xmlns:a16="http://schemas.microsoft.com/office/drawing/2014/main" id="{398217A6-43D2-E944-B13C-7854BF69FAA4}"/>
              </a:ext>
            </a:extLst>
          </p:cNvPr>
          <p:cNvPicPr>
            <a:picLocks noChangeAspect="1"/>
          </p:cNvPicPr>
          <p:nvPr userDrawn="1"/>
        </p:nvPicPr>
        <p:blipFill>
          <a:blip r:embed="rId4"/>
          <a:stretch>
            <a:fillRect/>
          </a:stretch>
        </p:blipFill>
        <p:spPr>
          <a:xfrm>
            <a:off x="17900650" y="12953901"/>
            <a:ext cx="6477000" cy="787400"/>
          </a:xfrm>
          <a:prstGeom prst="rect">
            <a:avLst/>
          </a:prstGeom>
        </p:spPr>
      </p:pic>
    </p:spTree>
    <p:extLst>
      <p:ext uri="{BB962C8B-B14F-4D97-AF65-F5344CB8AC3E}">
        <p14:creationId xmlns:p14="http://schemas.microsoft.com/office/powerpoint/2010/main" val="1169327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852FE-243F-8648-AD9F-BFEB68F2869F}"/>
              </a:ext>
            </a:extLst>
          </p:cNvPr>
          <p:cNvSpPr>
            <a:spLocks noGrp="1"/>
          </p:cNvSpPr>
          <p:nvPr>
            <p:ph type="title"/>
          </p:nvPr>
        </p:nvSpPr>
        <p:spPr>
          <a:xfrm>
            <a:off x="1679140" y="914400"/>
            <a:ext cx="7862426" cy="3200400"/>
          </a:xfrm>
        </p:spPr>
        <p:txBody>
          <a:bodyPr anchor="b"/>
          <a:lstStyle>
            <a:lvl1pPr>
              <a:defRPr sz="6398"/>
            </a:lvl1pPr>
          </a:lstStyle>
          <a:p>
            <a:r>
              <a:rPr lang="en-US"/>
              <a:t>Click to edit Master title style</a:t>
            </a:r>
          </a:p>
        </p:txBody>
      </p:sp>
      <p:sp>
        <p:nvSpPr>
          <p:cNvPr id="3" name="Content Placeholder 2">
            <a:extLst>
              <a:ext uri="{FF2B5EF4-FFF2-40B4-BE49-F238E27FC236}">
                <a16:creationId xmlns:a16="http://schemas.microsoft.com/office/drawing/2014/main" id="{409D34F5-55F3-3A46-B7FE-2E702CF2C875}"/>
              </a:ext>
            </a:extLst>
          </p:cNvPr>
          <p:cNvSpPr>
            <a:spLocks noGrp="1"/>
          </p:cNvSpPr>
          <p:nvPr>
            <p:ph idx="1"/>
          </p:nvPr>
        </p:nvSpPr>
        <p:spPr>
          <a:xfrm>
            <a:off x="10363677" y="1974851"/>
            <a:ext cx="12341185" cy="9747250"/>
          </a:xfrm>
        </p:spPr>
        <p:txBody>
          <a:bodyPr/>
          <a:lstStyle>
            <a:lvl1pPr>
              <a:defRPr sz="6398"/>
            </a:lvl1pPr>
            <a:lvl2pPr>
              <a:defRPr sz="5599"/>
            </a:lvl2pPr>
            <a:lvl3pPr>
              <a:defRPr sz="4799"/>
            </a:lvl3pPr>
            <a:lvl4pPr>
              <a:defRPr sz="3999"/>
            </a:lvl4pPr>
            <a:lvl5pPr>
              <a:defRPr sz="3999"/>
            </a:lvl5pPr>
            <a:lvl6pPr>
              <a:defRPr sz="3999"/>
            </a:lvl6pPr>
            <a:lvl7pPr>
              <a:defRPr sz="3999"/>
            </a:lvl7pPr>
            <a:lvl8pPr>
              <a:defRPr sz="3999"/>
            </a:lvl8pPr>
            <a:lvl9pPr>
              <a:defRPr sz="3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0CC73A-F6F8-4E45-B9DE-790A19278657}"/>
              </a:ext>
            </a:extLst>
          </p:cNvPr>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37717379-B62C-E84C-915C-8EF1ACF41391}"/>
              </a:ext>
            </a:extLst>
          </p:cNvPr>
          <p:cNvSpPr>
            <a:spLocks noGrp="1"/>
          </p:cNvSpPr>
          <p:nvPr>
            <p:ph type="dt" sz="half" idx="10"/>
          </p:nvPr>
        </p:nvSpPr>
        <p:spPr/>
        <p:txBody>
          <a:bodyPr/>
          <a:lstStyle/>
          <a:p>
            <a:fld id="{955937F8-64C3-4F4C-BFFF-E28B40E404D8}" type="datetimeFigureOut">
              <a:rPr lang="en-US" smtClean="0"/>
              <a:t>3/29/19</a:t>
            </a:fld>
            <a:endParaRPr lang="en-US"/>
          </a:p>
        </p:txBody>
      </p:sp>
      <p:sp>
        <p:nvSpPr>
          <p:cNvPr id="6" name="Footer Placeholder 5">
            <a:extLst>
              <a:ext uri="{FF2B5EF4-FFF2-40B4-BE49-F238E27FC236}">
                <a16:creationId xmlns:a16="http://schemas.microsoft.com/office/drawing/2014/main" id="{E94A24AD-1948-414E-8F63-F867CEBD40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C0C7FF-33AF-0340-81F5-64070F9F07A0}"/>
              </a:ext>
            </a:extLst>
          </p:cNvPr>
          <p:cNvSpPr>
            <a:spLocks noGrp="1"/>
          </p:cNvSpPr>
          <p:nvPr>
            <p:ph type="sldNum" sz="quarter" idx="12"/>
          </p:nvPr>
        </p:nvSpPr>
        <p:spPr/>
        <p:txBody>
          <a:bodyPr/>
          <a:lstStyle/>
          <a:p>
            <a:fld id="{8299D272-E788-3C4C-ADE7-7416420AF284}" type="slidenum">
              <a:rPr lang="en-US" smtClean="0"/>
              <a:t>‹#›</a:t>
            </a:fld>
            <a:endParaRPr lang="en-US"/>
          </a:p>
        </p:txBody>
      </p:sp>
    </p:spTree>
    <p:extLst>
      <p:ext uri="{BB962C8B-B14F-4D97-AF65-F5344CB8AC3E}">
        <p14:creationId xmlns:p14="http://schemas.microsoft.com/office/powerpoint/2010/main" val="736117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837AA-0327-974F-A670-47EBCED13DA4}"/>
              </a:ext>
            </a:extLst>
          </p:cNvPr>
          <p:cNvSpPr>
            <a:spLocks noGrp="1"/>
          </p:cNvSpPr>
          <p:nvPr>
            <p:ph type="title"/>
          </p:nvPr>
        </p:nvSpPr>
        <p:spPr>
          <a:xfrm>
            <a:off x="1679140" y="914400"/>
            <a:ext cx="7862426" cy="3200400"/>
          </a:xfrm>
        </p:spPr>
        <p:txBody>
          <a:bodyPr anchor="b"/>
          <a:lstStyle>
            <a:lvl1pPr>
              <a:defRPr sz="6398"/>
            </a:lvl1pPr>
          </a:lstStyle>
          <a:p>
            <a:r>
              <a:rPr lang="en-US"/>
              <a:t>Click to edit Master title style</a:t>
            </a:r>
          </a:p>
        </p:txBody>
      </p:sp>
      <p:sp>
        <p:nvSpPr>
          <p:cNvPr id="3" name="Picture Placeholder 2">
            <a:extLst>
              <a:ext uri="{FF2B5EF4-FFF2-40B4-BE49-F238E27FC236}">
                <a16:creationId xmlns:a16="http://schemas.microsoft.com/office/drawing/2014/main" id="{D209984C-4621-8140-91D6-A252DF68F2CF}"/>
              </a:ext>
            </a:extLst>
          </p:cNvPr>
          <p:cNvSpPr>
            <a:spLocks noGrp="1"/>
          </p:cNvSpPr>
          <p:nvPr>
            <p:ph type="pic" idx="1"/>
          </p:nvPr>
        </p:nvSpPr>
        <p:spPr>
          <a:xfrm>
            <a:off x="10363677" y="1974851"/>
            <a:ext cx="12341185" cy="9747250"/>
          </a:xfrm>
        </p:spPr>
        <p:txBody>
          <a:bodyPr/>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endParaRPr lang="en-US"/>
          </a:p>
        </p:txBody>
      </p:sp>
      <p:sp>
        <p:nvSpPr>
          <p:cNvPr id="4" name="Text Placeholder 3">
            <a:extLst>
              <a:ext uri="{FF2B5EF4-FFF2-40B4-BE49-F238E27FC236}">
                <a16:creationId xmlns:a16="http://schemas.microsoft.com/office/drawing/2014/main" id="{098C87DB-9C3D-F148-A051-4B962DED48CD}"/>
              </a:ext>
            </a:extLst>
          </p:cNvPr>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099AF70F-AAEF-0A4B-AE45-094280CA6770}"/>
              </a:ext>
            </a:extLst>
          </p:cNvPr>
          <p:cNvSpPr>
            <a:spLocks noGrp="1"/>
          </p:cNvSpPr>
          <p:nvPr>
            <p:ph type="dt" sz="half" idx="10"/>
          </p:nvPr>
        </p:nvSpPr>
        <p:spPr/>
        <p:txBody>
          <a:bodyPr/>
          <a:lstStyle/>
          <a:p>
            <a:fld id="{955937F8-64C3-4F4C-BFFF-E28B40E404D8}" type="datetimeFigureOut">
              <a:rPr lang="en-US" smtClean="0"/>
              <a:t>3/29/19</a:t>
            </a:fld>
            <a:endParaRPr lang="en-US"/>
          </a:p>
        </p:txBody>
      </p:sp>
      <p:sp>
        <p:nvSpPr>
          <p:cNvPr id="6" name="Footer Placeholder 5">
            <a:extLst>
              <a:ext uri="{FF2B5EF4-FFF2-40B4-BE49-F238E27FC236}">
                <a16:creationId xmlns:a16="http://schemas.microsoft.com/office/drawing/2014/main" id="{08448E09-07AA-3E4C-977A-147B3E2DB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19CBC9-D769-C542-9B48-44F976DF5334}"/>
              </a:ext>
            </a:extLst>
          </p:cNvPr>
          <p:cNvSpPr>
            <a:spLocks noGrp="1"/>
          </p:cNvSpPr>
          <p:nvPr>
            <p:ph type="sldNum" sz="quarter" idx="12"/>
          </p:nvPr>
        </p:nvSpPr>
        <p:spPr/>
        <p:txBody>
          <a:bodyPr/>
          <a:lstStyle/>
          <a:p>
            <a:fld id="{8299D272-E788-3C4C-ADE7-7416420AF284}" type="slidenum">
              <a:rPr lang="en-US" smtClean="0"/>
              <a:t>‹#›</a:t>
            </a:fld>
            <a:endParaRPr lang="en-US"/>
          </a:p>
        </p:txBody>
      </p:sp>
    </p:spTree>
    <p:extLst>
      <p:ext uri="{BB962C8B-B14F-4D97-AF65-F5344CB8AC3E}">
        <p14:creationId xmlns:p14="http://schemas.microsoft.com/office/powerpoint/2010/main" val="301475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E3CBD-76D5-764C-A0CD-0C7537BCAC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E73176-E214-3F49-B0F4-B4B1599A26F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AB7568-13FB-1C42-9D70-D1BC6C2CE8C2}"/>
              </a:ext>
            </a:extLst>
          </p:cNvPr>
          <p:cNvSpPr>
            <a:spLocks noGrp="1"/>
          </p:cNvSpPr>
          <p:nvPr>
            <p:ph type="dt" sz="half" idx="10"/>
          </p:nvPr>
        </p:nvSpPr>
        <p:spPr/>
        <p:txBody>
          <a:bodyPr/>
          <a:lstStyle/>
          <a:p>
            <a:fld id="{955937F8-64C3-4F4C-BFFF-E28B40E404D8}" type="datetimeFigureOut">
              <a:rPr lang="en-US" smtClean="0"/>
              <a:t>3/29/19</a:t>
            </a:fld>
            <a:endParaRPr lang="en-US"/>
          </a:p>
        </p:txBody>
      </p:sp>
      <p:sp>
        <p:nvSpPr>
          <p:cNvPr id="5" name="Footer Placeholder 4">
            <a:extLst>
              <a:ext uri="{FF2B5EF4-FFF2-40B4-BE49-F238E27FC236}">
                <a16:creationId xmlns:a16="http://schemas.microsoft.com/office/drawing/2014/main" id="{2744D379-E571-8841-AB88-47A641549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729B6-9DC7-4E4B-92A4-BEB586E5B4ED}"/>
              </a:ext>
            </a:extLst>
          </p:cNvPr>
          <p:cNvSpPr>
            <a:spLocks noGrp="1"/>
          </p:cNvSpPr>
          <p:nvPr>
            <p:ph type="sldNum" sz="quarter" idx="12"/>
          </p:nvPr>
        </p:nvSpPr>
        <p:spPr/>
        <p:txBody>
          <a:bodyPr/>
          <a:lstStyle/>
          <a:p>
            <a:fld id="{8299D272-E788-3C4C-ADE7-7416420AF284}" type="slidenum">
              <a:rPr lang="en-US" smtClean="0"/>
              <a:t>‹#›</a:t>
            </a:fld>
            <a:endParaRPr lang="en-US"/>
          </a:p>
        </p:txBody>
      </p:sp>
    </p:spTree>
    <p:extLst>
      <p:ext uri="{BB962C8B-B14F-4D97-AF65-F5344CB8AC3E}">
        <p14:creationId xmlns:p14="http://schemas.microsoft.com/office/powerpoint/2010/main" val="1003728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621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9DCF8F-5D31-5348-B3CC-0A9D22910ADD}"/>
              </a:ext>
            </a:extLst>
          </p:cNvPr>
          <p:cNvSpPr>
            <a:spLocks noGrp="1"/>
          </p:cNvSpPr>
          <p:nvPr>
            <p:ph type="title" orient="vert"/>
          </p:nvPr>
        </p:nvSpPr>
        <p:spPr>
          <a:xfrm>
            <a:off x="17445256" y="730250"/>
            <a:ext cx="5256431"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25D620-5792-AE40-94C0-E2174B70B4FA}"/>
              </a:ext>
            </a:extLst>
          </p:cNvPr>
          <p:cNvSpPr>
            <a:spLocks noGrp="1"/>
          </p:cNvSpPr>
          <p:nvPr>
            <p:ph type="body" orient="vert" idx="1"/>
          </p:nvPr>
        </p:nvSpPr>
        <p:spPr>
          <a:xfrm>
            <a:off x="1675963" y="730250"/>
            <a:ext cx="15464572"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7031A-1C80-0245-B806-0585649380E7}"/>
              </a:ext>
            </a:extLst>
          </p:cNvPr>
          <p:cNvSpPr>
            <a:spLocks noGrp="1"/>
          </p:cNvSpPr>
          <p:nvPr>
            <p:ph type="dt" sz="half" idx="10"/>
          </p:nvPr>
        </p:nvSpPr>
        <p:spPr/>
        <p:txBody>
          <a:bodyPr/>
          <a:lstStyle/>
          <a:p>
            <a:fld id="{955937F8-64C3-4F4C-BFFF-E28B40E404D8}" type="datetimeFigureOut">
              <a:rPr lang="en-US" smtClean="0"/>
              <a:t>3/29/19</a:t>
            </a:fld>
            <a:endParaRPr lang="en-US"/>
          </a:p>
        </p:txBody>
      </p:sp>
      <p:sp>
        <p:nvSpPr>
          <p:cNvPr id="5" name="Footer Placeholder 4">
            <a:extLst>
              <a:ext uri="{FF2B5EF4-FFF2-40B4-BE49-F238E27FC236}">
                <a16:creationId xmlns:a16="http://schemas.microsoft.com/office/drawing/2014/main" id="{C017EDCB-629F-E643-ACA5-F1BE2D5FA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F06DD-FE46-5F46-B6BC-96C2A5F0D39B}"/>
              </a:ext>
            </a:extLst>
          </p:cNvPr>
          <p:cNvSpPr>
            <a:spLocks noGrp="1"/>
          </p:cNvSpPr>
          <p:nvPr>
            <p:ph type="sldNum" sz="quarter" idx="12"/>
          </p:nvPr>
        </p:nvSpPr>
        <p:spPr/>
        <p:txBody>
          <a:bodyPr/>
          <a:lstStyle/>
          <a:p>
            <a:fld id="{8299D272-E788-3C4C-ADE7-7416420AF284}" type="slidenum">
              <a:rPr lang="en-US" smtClean="0"/>
              <a:t>‹#›</a:t>
            </a:fld>
            <a:endParaRPr lang="en-US"/>
          </a:p>
        </p:txBody>
      </p:sp>
    </p:spTree>
    <p:extLst>
      <p:ext uri="{BB962C8B-B14F-4D97-AF65-F5344CB8AC3E}">
        <p14:creationId xmlns:p14="http://schemas.microsoft.com/office/powerpoint/2010/main" val="49535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p:spPr>
        <p:txBody>
          <a:bodyPr>
            <a:normAutofit/>
          </a:bodyPr>
          <a:lstStyle>
            <a:lvl1pPr>
              <a:defRPr sz="2800"/>
            </a:lvl1pPr>
          </a:lstStyle>
          <a:p>
            <a:r>
              <a:rPr lang="en-US"/>
              <a:t>Click icon to add picture</a:t>
            </a:r>
          </a:p>
        </p:txBody>
      </p:sp>
    </p:spTree>
    <p:extLst>
      <p:ext uri="{BB962C8B-B14F-4D97-AF65-F5344CB8AC3E}">
        <p14:creationId xmlns:p14="http://schemas.microsoft.com/office/powerpoint/2010/main" val="1911165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1430000" y="0"/>
            <a:ext cx="12947650" cy="13715999"/>
          </a:xfrm>
        </p:spPr>
        <p:txBody>
          <a:bodyPr>
            <a:normAutofit/>
          </a:bodyPr>
          <a:lstStyle>
            <a:lvl1pPr>
              <a:defRPr sz="2800"/>
            </a:lvl1pPr>
          </a:lstStyle>
          <a:p>
            <a:r>
              <a:rPr lang="en-US"/>
              <a:t>Click icon to add picture</a:t>
            </a:r>
          </a:p>
        </p:txBody>
      </p:sp>
    </p:spTree>
    <p:extLst>
      <p:ext uri="{BB962C8B-B14F-4D97-AF65-F5344CB8AC3E}">
        <p14:creationId xmlns:p14="http://schemas.microsoft.com/office/powerpoint/2010/main" val="1369678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673225" y="2220686"/>
            <a:ext cx="8753554" cy="11495314"/>
          </a:xfrm>
        </p:spPr>
        <p:txBody>
          <a:bodyPr>
            <a:normAutofit/>
          </a:bodyPr>
          <a:lstStyle>
            <a:lvl1pPr>
              <a:defRPr sz="2800"/>
            </a:lvl1pPr>
          </a:lstStyle>
          <a:p>
            <a:r>
              <a:rPr lang="en-US"/>
              <a:t>Click icon to add picture</a:t>
            </a:r>
          </a:p>
        </p:txBody>
      </p:sp>
      <p:sp>
        <p:nvSpPr>
          <p:cNvPr id="3" name="Picture Placeholder 2"/>
          <p:cNvSpPr>
            <a:spLocks noGrp="1"/>
          </p:cNvSpPr>
          <p:nvPr>
            <p:ph type="pic" sz="quarter" idx="10"/>
          </p:nvPr>
        </p:nvSpPr>
        <p:spPr>
          <a:xfrm>
            <a:off x="7620000" y="566057"/>
            <a:ext cx="13489668" cy="6291943"/>
          </a:xfrm>
        </p:spPr>
        <p:txBody>
          <a:bodyPr>
            <a:normAutofit/>
          </a:bodyPr>
          <a:lstStyle>
            <a:lvl1pPr>
              <a:defRPr sz="2800"/>
            </a:lvl1pPr>
          </a:lstStyle>
          <a:p>
            <a:r>
              <a:rPr lang="en-US"/>
              <a:t>Click icon to add picture</a:t>
            </a:r>
          </a:p>
        </p:txBody>
      </p:sp>
    </p:spTree>
    <p:extLst>
      <p:ext uri="{BB962C8B-B14F-4D97-AF65-F5344CB8AC3E}">
        <p14:creationId xmlns:p14="http://schemas.microsoft.com/office/powerpoint/2010/main" val="1970090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921240" cy="13716000"/>
          </a:xfrm>
        </p:spPr>
        <p:txBody>
          <a:bodyPr>
            <a:normAutofit/>
          </a:bodyPr>
          <a:lstStyle>
            <a:lvl1pPr>
              <a:defRPr sz="2800"/>
            </a:lvl1pPr>
          </a:lstStyle>
          <a:p>
            <a:r>
              <a:rPr lang="en-US"/>
              <a:t>Click icon to add picture</a:t>
            </a:r>
          </a:p>
        </p:txBody>
      </p:sp>
    </p:spTree>
    <p:extLst>
      <p:ext uri="{BB962C8B-B14F-4D97-AF65-F5344CB8AC3E}">
        <p14:creationId xmlns:p14="http://schemas.microsoft.com/office/powerpoint/2010/main" val="1204868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4456410" y="1"/>
            <a:ext cx="9921240" cy="13716000"/>
          </a:xfrm>
        </p:spPr>
        <p:txBody>
          <a:bodyPr>
            <a:normAutofit/>
          </a:bodyPr>
          <a:lstStyle>
            <a:lvl1pPr>
              <a:defRPr sz="2800"/>
            </a:lvl1pPr>
          </a:lstStyle>
          <a:p>
            <a:r>
              <a:rPr lang="en-US"/>
              <a:t>Click icon to add picture</a:t>
            </a:r>
          </a:p>
        </p:txBody>
      </p:sp>
    </p:spTree>
    <p:extLst>
      <p:ext uri="{BB962C8B-B14F-4D97-AF65-F5344CB8AC3E}">
        <p14:creationId xmlns:p14="http://schemas.microsoft.com/office/powerpoint/2010/main" val="307571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sp>
        <p:nvSpPr>
          <p:cNvPr id="18" name="Picture Placeholder 2"/>
          <p:cNvSpPr>
            <a:spLocks noGrp="1"/>
          </p:cNvSpPr>
          <p:nvPr>
            <p:ph type="pic" sz="quarter" idx="24"/>
          </p:nvPr>
        </p:nvSpPr>
        <p:spPr>
          <a:xfrm>
            <a:off x="1981200" y="5158739"/>
            <a:ext cx="6461760" cy="4023361"/>
          </a:xfrm>
          <a:solidFill>
            <a:schemeClr val="bg1">
              <a:lumMod val="95000"/>
            </a:schemeClr>
          </a:solidFill>
        </p:spPr>
        <p:txBody>
          <a:bodyPr>
            <a:normAutofit/>
          </a:bodyPr>
          <a:lstStyle>
            <a:lvl1pPr>
              <a:defRPr sz="2800"/>
            </a:lvl1pPr>
          </a:lstStyle>
          <a:p>
            <a:r>
              <a:rPr lang="en-US"/>
              <a:t>Click icon to add picture</a:t>
            </a:r>
          </a:p>
        </p:txBody>
      </p:sp>
      <p:sp>
        <p:nvSpPr>
          <p:cNvPr id="19" name="Picture Placeholder 2"/>
          <p:cNvSpPr>
            <a:spLocks noGrp="1"/>
          </p:cNvSpPr>
          <p:nvPr>
            <p:ph type="pic" sz="quarter" idx="25"/>
          </p:nvPr>
        </p:nvSpPr>
        <p:spPr>
          <a:xfrm>
            <a:off x="9027855" y="5158739"/>
            <a:ext cx="6461760" cy="4023361"/>
          </a:xfrm>
          <a:solidFill>
            <a:schemeClr val="bg1">
              <a:lumMod val="95000"/>
            </a:schemeClr>
          </a:solidFill>
        </p:spPr>
        <p:txBody>
          <a:bodyPr>
            <a:normAutofit/>
          </a:bodyPr>
          <a:lstStyle>
            <a:lvl1pPr>
              <a:defRPr sz="2800"/>
            </a:lvl1pPr>
          </a:lstStyle>
          <a:p>
            <a:r>
              <a:rPr lang="en-US"/>
              <a:t>Click icon to add picture</a:t>
            </a:r>
          </a:p>
        </p:txBody>
      </p:sp>
      <p:sp>
        <p:nvSpPr>
          <p:cNvPr id="20" name="Picture Placeholder 2"/>
          <p:cNvSpPr>
            <a:spLocks noGrp="1"/>
          </p:cNvSpPr>
          <p:nvPr>
            <p:ph type="pic" sz="quarter" idx="26"/>
          </p:nvPr>
        </p:nvSpPr>
        <p:spPr>
          <a:xfrm>
            <a:off x="16074510" y="5158739"/>
            <a:ext cx="6461760" cy="4023361"/>
          </a:xfrm>
          <a:solidFill>
            <a:schemeClr val="bg1">
              <a:lumMod val="95000"/>
            </a:schemeClr>
          </a:solidFill>
        </p:spPr>
        <p:txBody>
          <a:bodyPr>
            <a:normAutofit/>
          </a:bodyPr>
          <a:lstStyle>
            <a:lvl1pPr>
              <a:defRPr sz="2800"/>
            </a:lvl1pPr>
          </a:lstStyle>
          <a:p>
            <a:r>
              <a:rPr lang="en-US"/>
              <a:t>Click icon to add picture</a:t>
            </a:r>
          </a:p>
        </p:txBody>
      </p:sp>
    </p:spTree>
    <p:extLst>
      <p:ext uri="{BB962C8B-B14F-4D97-AF65-F5344CB8AC3E}">
        <p14:creationId xmlns:p14="http://schemas.microsoft.com/office/powerpoint/2010/main" val="222028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4_Placeholder">
    <p:spTree>
      <p:nvGrpSpPr>
        <p:cNvPr id="1" name=""/>
        <p:cNvGrpSpPr/>
        <p:nvPr/>
      </p:nvGrpSpPr>
      <p:grpSpPr>
        <a:xfrm>
          <a:off x="0" y="0"/>
          <a:ext cx="0" cy="0"/>
          <a:chOff x="0" y="0"/>
          <a:chExt cx="0" cy="0"/>
        </a:xfrm>
      </p:grpSpPr>
      <p:sp>
        <p:nvSpPr>
          <p:cNvPr id="19" name="Picture Placeholder 2"/>
          <p:cNvSpPr>
            <a:spLocks noGrp="1"/>
          </p:cNvSpPr>
          <p:nvPr>
            <p:ph type="pic" sz="quarter" idx="25"/>
          </p:nvPr>
        </p:nvSpPr>
        <p:spPr>
          <a:xfrm>
            <a:off x="6963410" y="1451867"/>
            <a:ext cx="10359390" cy="6757768"/>
          </a:xfrm>
          <a:solidFill>
            <a:schemeClr val="bg1">
              <a:lumMod val="95000"/>
            </a:schemeClr>
          </a:solidFill>
        </p:spPr>
        <p:txBody>
          <a:bodyPr>
            <a:normAutofit/>
          </a:bodyPr>
          <a:lstStyle>
            <a:lvl1pPr>
              <a:defRPr sz="2800"/>
            </a:lvl1pPr>
          </a:lstStyle>
          <a:p>
            <a:r>
              <a:rPr lang="en-US"/>
              <a:t>Click icon to add picture</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74999A96-4B9D-9C4F-811E-1052E2E2DC6E}"/>
              </a:ext>
            </a:extLst>
          </p:cNvPr>
          <p:cNvGrpSpPr/>
          <p:nvPr userDrawn="1"/>
        </p:nvGrpSpPr>
        <p:grpSpPr>
          <a:xfrm>
            <a:off x="-1" y="13085318"/>
            <a:ext cx="8875926" cy="686087"/>
            <a:chOff x="-1" y="13085318"/>
            <a:chExt cx="8875926" cy="686087"/>
          </a:xfrm>
        </p:grpSpPr>
        <p:sp>
          <p:nvSpPr>
            <p:cNvPr id="9" name="Rectangle 8">
              <a:extLst>
                <a:ext uri="{FF2B5EF4-FFF2-40B4-BE49-F238E27FC236}">
                  <a16:creationId xmlns:a16="http://schemas.microsoft.com/office/drawing/2014/main" id="{825ACBDB-C20F-EE46-8D3F-7CA7B6048E37}"/>
                </a:ext>
              </a:extLst>
            </p:cNvPr>
            <p:cNvSpPr/>
            <p:nvPr/>
          </p:nvSpPr>
          <p:spPr>
            <a:xfrm>
              <a:off x="655982" y="13125074"/>
              <a:ext cx="8219943" cy="646331"/>
            </a:xfrm>
            <a:prstGeom prst="rect">
              <a:avLst/>
            </a:prstGeom>
          </p:spPr>
          <p:txBody>
            <a:bodyPr wrap="none">
              <a:spAutoFit/>
            </a:bodyPr>
            <a:lstStyle/>
            <a:p>
              <a:r>
                <a:rPr lang="en-US" b="1" dirty="0">
                  <a:latin typeface="Arial Black" panose="020B0604020202020204" pitchFamily="34" charset="0"/>
                  <a:cs typeface="Arial Black" panose="020B0604020202020204" pitchFamily="34" charset="0"/>
                </a:rPr>
                <a:t>European Lisp Symposium 2019</a:t>
              </a:r>
            </a:p>
          </p:txBody>
        </p:sp>
        <p:pic>
          <p:nvPicPr>
            <p:cNvPr id="11" name="Picture 10">
              <a:extLst>
                <a:ext uri="{FF2B5EF4-FFF2-40B4-BE49-F238E27FC236}">
                  <a16:creationId xmlns:a16="http://schemas.microsoft.com/office/drawing/2014/main" id="{E6C9BB1D-73E0-EF4B-BD92-D8C4918DB769}"/>
                </a:ext>
              </a:extLst>
            </p:cNvPr>
            <p:cNvPicPr>
              <a:picLocks noChangeAspect="1"/>
            </p:cNvPicPr>
            <p:nvPr/>
          </p:nvPicPr>
          <p:blipFill>
            <a:blip r:embed="rId11"/>
            <a:stretch>
              <a:fillRect/>
            </a:stretch>
          </p:blipFill>
          <p:spPr>
            <a:xfrm>
              <a:off x="-1" y="13085318"/>
              <a:ext cx="655983" cy="655983"/>
            </a:xfrm>
            <a:prstGeom prst="rect">
              <a:avLst/>
            </a:prstGeom>
          </p:spPr>
        </p:pic>
      </p:grpSp>
      <p:pic>
        <p:nvPicPr>
          <p:cNvPr id="12" name="Picture 11">
            <a:extLst>
              <a:ext uri="{FF2B5EF4-FFF2-40B4-BE49-F238E27FC236}">
                <a16:creationId xmlns:a16="http://schemas.microsoft.com/office/drawing/2014/main" id="{E4B4CE88-3BF5-C741-ACF5-D56FACBAF920}"/>
              </a:ext>
            </a:extLst>
          </p:cNvPr>
          <p:cNvPicPr>
            <a:picLocks noChangeAspect="1"/>
          </p:cNvPicPr>
          <p:nvPr userDrawn="1"/>
        </p:nvPicPr>
        <p:blipFill>
          <a:blip r:embed="rId12"/>
          <a:stretch>
            <a:fillRect/>
          </a:stretch>
        </p:blipFill>
        <p:spPr>
          <a:xfrm>
            <a:off x="17900650" y="12953901"/>
            <a:ext cx="6477000" cy="787400"/>
          </a:xfrm>
          <a:prstGeom prst="rect">
            <a:avLst/>
          </a:prstGeom>
        </p:spPr>
      </p:pic>
      <p:sp>
        <p:nvSpPr>
          <p:cNvPr id="4" name="Title Placeholder 3"/>
          <p:cNvSpPr>
            <a:spLocks noGrp="1"/>
          </p:cNvSpPr>
          <p:nvPr>
            <p:ph type="title"/>
          </p:nvPr>
        </p:nvSpPr>
        <p:spPr>
          <a:xfrm>
            <a:off x="3041374" y="730250"/>
            <a:ext cx="19659876" cy="2651125"/>
          </a:xfrm>
          <a:prstGeom prst="rect">
            <a:avLst/>
          </a:prstGeom>
        </p:spPr>
        <p:txBody>
          <a:bodyPr vert="horz" lIns="91440" tIns="45720" rIns="91440" bIns="45720" rtlCol="0" anchor="ctr">
            <a:normAutofit/>
          </a:bodyPr>
          <a:lstStyle/>
          <a:p>
            <a:r>
              <a:rPr lang="en-US" dirty="0"/>
              <a:t>Click to edit Master title style</a:t>
            </a:r>
          </a:p>
        </p:txBody>
      </p:sp>
      <p:pic>
        <p:nvPicPr>
          <p:cNvPr id="2" name="Picture 1">
            <a:extLst>
              <a:ext uri="{FF2B5EF4-FFF2-40B4-BE49-F238E27FC236}">
                <a16:creationId xmlns:a16="http://schemas.microsoft.com/office/drawing/2014/main" id="{359F9E4E-968F-5349-A9A7-5250C1CE551A}"/>
              </a:ext>
            </a:extLst>
          </p:cNvPr>
          <p:cNvPicPr>
            <a:picLocks noChangeAspect="1"/>
          </p:cNvPicPr>
          <p:nvPr userDrawn="1"/>
        </p:nvPicPr>
        <p:blipFill>
          <a:blip r:embed="rId13"/>
          <a:stretch>
            <a:fillRect/>
          </a:stretch>
        </p:blipFill>
        <p:spPr>
          <a:xfrm>
            <a:off x="-33247" y="756401"/>
            <a:ext cx="3074621" cy="2598821"/>
          </a:xfrm>
          <a:prstGeom prst="rect">
            <a:avLst/>
          </a:prstGeom>
        </p:spPr>
      </p:pic>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951" r:id="rId1"/>
    <p:sldLayoutId id="2147483937" r:id="rId2"/>
    <p:sldLayoutId id="2147483901" r:id="rId3"/>
    <p:sldLayoutId id="2147483938" r:id="rId4"/>
    <p:sldLayoutId id="2147483939" r:id="rId5"/>
    <p:sldLayoutId id="2147483940" r:id="rId6"/>
    <p:sldLayoutId id="2147483941" r:id="rId7"/>
    <p:sldLayoutId id="2147483949" r:id="rId8"/>
    <p:sldLayoutId id="2147483950" r:id="rId9"/>
  </p:sldLayoutIdLst>
  <p:hf hdr="0" ftr="0" dt="0"/>
  <p:txStyles>
    <p:titleStyle>
      <a:lvl1pPr algn="l" defTabSz="1828434" rtl="0" eaLnBrk="1" latinLnBrk="0" hangingPunct="1">
        <a:lnSpc>
          <a:spcPct val="90000"/>
        </a:lnSpc>
        <a:spcBef>
          <a:spcPct val="0"/>
        </a:spcBef>
        <a:buNone/>
        <a:defRPr lang="en-US" sz="6600" b="1" i="0" kern="1200">
          <a:solidFill>
            <a:schemeClr val="tx2"/>
          </a:solidFill>
          <a:latin typeface="Iowan Old Style Black" panose="02040602040506020204" pitchFamily="18" charset="77"/>
          <a:ea typeface="Iowan Old Style Black" panose="02040602040506020204" pitchFamily="18" charset="77"/>
          <a:cs typeface="Iowan Old Style Black" panose="02040602040506020204" pitchFamily="18" charset="77"/>
        </a:defRPr>
      </a:lvl1pPr>
    </p:titleStyle>
    <p:bodyStyle>
      <a:lvl1pPr marL="685800" indent="-685800" algn="l" defTabSz="1828434" rtl="0" eaLnBrk="1" latinLnBrk="0" hangingPunct="1">
        <a:lnSpc>
          <a:spcPct val="90000"/>
        </a:lnSpc>
        <a:spcBef>
          <a:spcPts val="2000"/>
        </a:spcBef>
        <a:buFont typeface="Arial" panose="020B0604020202020204" pitchFamily="34" charset="0"/>
        <a:buChar char="•"/>
        <a:defRPr lang="en-US" sz="4800" b="0" i="0" kern="1200" baseline="0" dirty="0" smtClean="0">
          <a:solidFill>
            <a:schemeClr val="tx2"/>
          </a:solidFill>
          <a:effectLst/>
          <a:latin typeface="Palatino" pitchFamily="2" charset="77"/>
          <a:ea typeface="Palatino" pitchFamily="2" charset="77"/>
          <a:cs typeface="Palatino" pitchFamily="2" charset="77"/>
        </a:defRPr>
      </a:lvl1pPr>
      <a:lvl2pPr marL="1485717" indent="-571500" algn="l" defTabSz="1828434" rtl="0" eaLnBrk="1" latinLnBrk="0" hangingPunct="1">
        <a:lnSpc>
          <a:spcPct val="90000"/>
        </a:lnSpc>
        <a:spcBef>
          <a:spcPts val="1000"/>
        </a:spcBef>
        <a:buFont typeface="Arial" panose="020B0604020202020204" pitchFamily="34" charset="0"/>
        <a:buChar char="•"/>
        <a:defRPr lang="en-US" sz="4000" b="0" i="0" kern="1200" baseline="0" dirty="0" smtClean="0">
          <a:solidFill>
            <a:schemeClr val="tx2"/>
          </a:solidFill>
          <a:effectLst/>
          <a:latin typeface="Palatino" pitchFamily="2" charset="77"/>
          <a:ea typeface="Palatino" pitchFamily="2" charset="77"/>
          <a:cs typeface="Palatino" pitchFamily="2" charset="77"/>
        </a:defRPr>
      </a:lvl2pPr>
      <a:lvl3pPr marL="2399934" indent="-571500" algn="l" defTabSz="1828434" rtl="0" eaLnBrk="1" latinLnBrk="0" hangingPunct="1">
        <a:lnSpc>
          <a:spcPct val="90000"/>
        </a:lnSpc>
        <a:spcBef>
          <a:spcPts val="1000"/>
        </a:spcBef>
        <a:buFont typeface="Arial" panose="020B0604020202020204" pitchFamily="34" charset="0"/>
        <a:buChar char="•"/>
        <a:defRPr lang="en-US" sz="3600" b="0" i="0" kern="1200" baseline="0" dirty="0" smtClean="0">
          <a:solidFill>
            <a:schemeClr val="tx2"/>
          </a:solidFill>
          <a:effectLst/>
          <a:latin typeface="Palatino" pitchFamily="2" charset="77"/>
          <a:ea typeface="Palatino" pitchFamily="2" charset="77"/>
          <a:cs typeface="Palatino" pitchFamily="2" charset="77"/>
        </a:defRPr>
      </a:lvl3pPr>
      <a:lvl4pPr marL="3199851" indent="-457200" algn="l" defTabSz="1828434" rtl="0" eaLnBrk="1" latinLnBrk="0" hangingPunct="1">
        <a:lnSpc>
          <a:spcPct val="90000"/>
        </a:lnSpc>
        <a:spcBef>
          <a:spcPts val="1000"/>
        </a:spcBef>
        <a:buFont typeface="Arial" panose="020B0604020202020204" pitchFamily="34" charset="0"/>
        <a:buChar char="•"/>
        <a:defRPr lang="en-US" sz="3600" b="0" i="0" kern="1200" baseline="0" dirty="0" smtClean="0">
          <a:solidFill>
            <a:schemeClr val="tx2"/>
          </a:solidFill>
          <a:effectLst/>
          <a:latin typeface="Palatino" pitchFamily="2" charset="77"/>
          <a:ea typeface="Palatino" pitchFamily="2" charset="77"/>
          <a:cs typeface="Palatino" pitchFamily="2" charset="77"/>
        </a:defRPr>
      </a:lvl4pPr>
      <a:lvl5pPr marL="4114068" indent="-457200" algn="l" defTabSz="1828434" rtl="0" eaLnBrk="1" latinLnBrk="0" hangingPunct="1">
        <a:lnSpc>
          <a:spcPct val="90000"/>
        </a:lnSpc>
        <a:spcBef>
          <a:spcPts val="1000"/>
        </a:spcBef>
        <a:buFont typeface="Arial" panose="020B0604020202020204" pitchFamily="34" charset="0"/>
        <a:buChar char="•"/>
        <a:defRPr lang="en-US" sz="3600" b="0" i="0" kern="1200" baseline="0" dirty="0">
          <a:solidFill>
            <a:schemeClr val="tx2"/>
          </a:solidFill>
          <a:effectLst/>
          <a:latin typeface="Palatino" pitchFamily="2" charset="77"/>
          <a:ea typeface="Palatino" pitchFamily="2" charset="77"/>
          <a:cs typeface="Palatino" pitchFamily="2" charset="77"/>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6DAC8C-EC3C-1849-B11F-D5EB3B90AC0F}"/>
              </a:ext>
            </a:extLst>
          </p:cNvPr>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817196-B1DF-7C4B-B9A2-CED1F3B0DB45}"/>
              </a:ext>
            </a:extLst>
          </p:cNvPr>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F45E7-57EB-5F46-A45C-8684F3F87950}"/>
              </a:ext>
            </a:extLst>
          </p:cNvPr>
          <p:cNvSpPr>
            <a:spLocks noGrp="1"/>
          </p:cNvSpPr>
          <p:nvPr>
            <p:ph type="dt" sz="half" idx="2"/>
          </p:nvPr>
        </p:nvSpPr>
        <p:spPr>
          <a:xfrm>
            <a:off x="1675964" y="12712701"/>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fld id="{955937F8-64C3-4F4C-BFFF-E28B40E404D8}" type="datetimeFigureOut">
              <a:rPr lang="en-US" smtClean="0"/>
              <a:t>3/29/19</a:t>
            </a:fld>
            <a:endParaRPr lang="en-US"/>
          </a:p>
        </p:txBody>
      </p:sp>
      <p:sp>
        <p:nvSpPr>
          <p:cNvPr id="5" name="Footer Placeholder 4">
            <a:extLst>
              <a:ext uri="{FF2B5EF4-FFF2-40B4-BE49-F238E27FC236}">
                <a16:creationId xmlns:a16="http://schemas.microsoft.com/office/drawing/2014/main" id="{1DE18AF2-C6AF-DE46-A87D-199E883830DB}"/>
              </a:ext>
            </a:extLst>
          </p:cNvPr>
          <p:cNvSpPr>
            <a:spLocks noGrp="1"/>
          </p:cNvSpPr>
          <p:nvPr>
            <p:ph type="ftr" sz="quarter" idx="3"/>
          </p:nvPr>
        </p:nvSpPr>
        <p:spPr>
          <a:xfrm>
            <a:off x="8075097" y="12712701"/>
            <a:ext cx="8227457" cy="730250"/>
          </a:xfrm>
          <a:prstGeom prst="rect">
            <a:avLst/>
          </a:prstGeom>
        </p:spPr>
        <p:txBody>
          <a:bodyPr vert="horz" lIns="91440" tIns="45720" rIns="91440" bIns="45720" rtlCol="0" anchor="ctr"/>
          <a:lstStyle>
            <a:lvl1pPr algn="ctr">
              <a:defRPr sz="239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067981-8BDA-544D-B77B-F3E15FB22501}"/>
              </a:ext>
            </a:extLst>
          </p:cNvPr>
          <p:cNvSpPr>
            <a:spLocks noGrp="1"/>
          </p:cNvSpPr>
          <p:nvPr>
            <p:ph type="sldNum" sz="quarter" idx="4"/>
          </p:nvPr>
        </p:nvSpPr>
        <p:spPr>
          <a:xfrm>
            <a:off x="17216715" y="12712701"/>
            <a:ext cx="5484971" cy="730250"/>
          </a:xfrm>
          <a:prstGeom prst="rect">
            <a:avLst/>
          </a:prstGeom>
        </p:spPr>
        <p:txBody>
          <a:bodyPr vert="horz" lIns="91440" tIns="45720" rIns="91440" bIns="45720" rtlCol="0" anchor="ctr"/>
          <a:lstStyle>
            <a:lvl1pPr algn="r">
              <a:defRPr sz="2399">
                <a:solidFill>
                  <a:schemeClr val="tx1">
                    <a:tint val="75000"/>
                  </a:schemeClr>
                </a:solidFill>
              </a:defRPr>
            </a:lvl1pPr>
          </a:lstStyle>
          <a:p>
            <a:fld id="{8299D272-E788-3C4C-ADE7-7416420AF284}" type="slidenum">
              <a:rPr lang="en-US" smtClean="0"/>
              <a:t>‹#›</a:t>
            </a:fld>
            <a:endParaRPr lang="en-US"/>
          </a:p>
        </p:txBody>
      </p:sp>
    </p:spTree>
    <p:extLst>
      <p:ext uri="{BB962C8B-B14F-4D97-AF65-F5344CB8AC3E}">
        <p14:creationId xmlns:p14="http://schemas.microsoft.com/office/powerpoint/2010/main" val="2312761932"/>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s://www.pexels.com/@pluyar?utm_content=attributionCopyText&amp;utm_medium=referral&amp;utm_source=pexels" TargetMode="External"/><Relationship Id="rId2" Type="http://schemas.openxmlformats.org/officeDocument/2006/relationships/image" Target="../media/image18.tiff"/><Relationship Id="rId1" Type="http://schemas.openxmlformats.org/officeDocument/2006/relationships/slideLayout" Target="../slideLayouts/slideLayout1.xml"/><Relationship Id="rId4" Type="http://schemas.openxmlformats.org/officeDocument/2006/relationships/hyperlink" Target="https://www.pexels.com/photo/brown-yak-671931/?utm_content=attributionCopyText&amp;utm_medium=referral&amp;utm_source=pexel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emf"/><Relationship Id="rId4" Type="http://schemas.openxmlformats.org/officeDocument/2006/relationships/hyperlink" Target="https://github.com/shop-planner/"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s://github.com/shop-planner/"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203852" y="1010650"/>
            <a:ext cx="17969947" cy="2308324"/>
          </a:xfrm>
          <a:prstGeom prst="rect">
            <a:avLst/>
          </a:prstGeom>
          <a:noFill/>
        </p:spPr>
        <p:txBody>
          <a:bodyPr wrap="square" rtlCol="0">
            <a:spAutoFit/>
          </a:bodyPr>
          <a:lstStyle/>
          <a:p>
            <a:pPr algn="ctr"/>
            <a:r>
              <a:rPr lang="en-US" sz="7200" b="1" spc="600" dirty="0">
                <a:solidFill>
                  <a:schemeClr val="tx2"/>
                </a:solidFill>
                <a:latin typeface="Iowan Old Style Black" panose="02040602040506020204" pitchFamily="18" charset="77"/>
              </a:rPr>
              <a:t>Hierarchical Task Network Planning in Common Lisp </a:t>
            </a:r>
          </a:p>
        </p:txBody>
      </p:sp>
      <p:sp>
        <p:nvSpPr>
          <p:cNvPr id="13" name="TextBox 12"/>
          <p:cNvSpPr txBox="1"/>
          <p:nvPr/>
        </p:nvSpPr>
        <p:spPr>
          <a:xfrm>
            <a:off x="3314700" y="9399810"/>
            <a:ext cx="17969947" cy="4605107"/>
          </a:xfrm>
          <a:prstGeom prst="rect">
            <a:avLst/>
          </a:prstGeom>
          <a:noFill/>
        </p:spPr>
        <p:txBody>
          <a:bodyPr wrap="square" rtlCol="0">
            <a:spAutoFit/>
          </a:bodyPr>
          <a:lstStyle/>
          <a:p>
            <a:pPr algn="ctr">
              <a:lnSpc>
                <a:spcPct val="150000"/>
              </a:lnSpc>
            </a:pPr>
            <a:r>
              <a:rPr lang="en-US" b="1" dirty="0">
                <a:solidFill>
                  <a:schemeClr val="tx2"/>
                </a:solidFill>
                <a:latin typeface="Iowan Old Style Black" panose="02040602040506020204" pitchFamily="18" charset="77"/>
                <a:ea typeface="Playfair Display SC" charset="0"/>
                <a:cs typeface="Playfair Display SC" charset="0"/>
              </a:rPr>
              <a:t>Robert P. Goldman</a:t>
            </a:r>
          </a:p>
          <a:p>
            <a:pPr algn="ctr">
              <a:lnSpc>
                <a:spcPct val="150000"/>
              </a:lnSpc>
            </a:pPr>
            <a:r>
              <a:rPr lang="en-US" b="1" dirty="0" err="1">
                <a:solidFill>
                  <a:schemeClr val="tx2"/>
                </a:solidFill>
                <a:latin typeface="Iowan Old Style Black" panose="02040602040506020204" pitchFamily="18" charset="77"/>
                <a:ea typeface="Playfair Display SC" charset="0"/>
                <a:cs typeface="Playfair Display SC" charset="0"/>
              </a:rPr>
              <a:t>Ugur</a:t>
            </a:r>
            <a:r>
              <a:rPr lang="en-US" b="1" dirty="0">
                <a:solidFill>
                  <a:schemeClr val="tx2"/>
                </a:solidFill>
                <a:latin typeface="Iowan Old Style Black" panose="02040602040506020204" pitchFamily="18" charset="77"/>
                <a:ea typeface="Playfair Display SC" charset="0"/>
                <a:cs typeface="Playfair Display SC" charset="0"/>
              </a:rPr>
              <a:t> </a:t>
            </a:r>
            <a:r>
              <a:rPr lang="en-US" b="1" dirty="0" err="1">
                <a:solidFill>
                  <a:schemeClr val="tx2"/>
                </a:solidFill>
                <a:latin typeface="Iowan Old Style Black" panose="02040602040506020204" pitchFamily="18" charset="77"/>
                <a:ea typeface="Playfair Display SC" charset="0"/>
                <a:cs typeface="Playfair Display SC" charset="0"/>
              </a:rPr>
              <a:t>Kuter</a:t>
            </a:r>
            <a:endParaRPr lang="en-US" b="1" dirty="0">
              <a:solidFill>
                <a:schemeClr val="tx2"/>
              </a:solidFill>
              <a:latin typeface="Iowan Old Style Black" panose="02040602040506020204" pitchFamily="18" charset="77"/>
              <a:ea typeface="Playfair Display SC" charset="0"/>
              <a:cs typeface="Playfair Display SC" charset="0"/>
            </a:endParaRPr>
          </a:p>
          <a:p>
            <a:pPr algn="ctr">
              <a:lnSpc>
                <a:spcPct val="150000"/>
              </a:lnSpc>
            </a:pPr>
            <a:r>
              <a:rPr lang="en-US" b="1" dirty="0">
                <a:solidFill>
                  <a:schemeClr val="tx2"/>
                </a:solidFill>
                <a:latin typeface="Courier New" panose="02070309020205020404" pitchFamily="49" charset="0"/>
                <a:ea typeface="Playfair Display SC" charset="0"/>
                <a:cs typeface="Playfair Display SC" charset="0"/>
              </a:rPr>
              <a:t>{</a:t>
            </a:r>
            <a:r>
              <a:rPr lang="en-US" b="1" dirty="0" err="1">
                <a:solidFill>
                  <a:schemeClr val="tx2"/>
                </a:solidFill>
                <a:latin typeface="Courier New" panose="02070309020205020404" pitchFamily="49" charset="0"/>
                <a:ea typeface="Playfair Display SC" charset="0"/>
                <a:cs typeface="Playfair Display SC" charset="0"/>
              </a:rPr>
              <a:t>rpgoldman</a:t>
            </a:r>
            <a:r>
              <a:rPr lang="en-US" b="1" dirty="0">
                <a:solidFill>
                  <a:schemeClr val="tx2"/>
                </a:solidFill>
                <a:latin typeface="Courier New" panose="02070309020205020404" pitchFamily="49" charset="0"/>
                <a:ea typeface="Playfair Display SC" charset="0"/>
                <a:cs typeface="Playfair Display SC" charset="0"/>
              </a:rPr>
              <a:t>, </a:t>
            </a:r>
            <a:r>
              <a:rPr lang="en-US" b="1" dirty="0" err="1">
                <a:solidFill>
                  <a:schemeClr val="tx2"/>
                </a:solidFill>
                <a:latin typeface="Courier New" panose="02070309020205020404" pitchFamily="49" charset="0"/>
                <a:ea typeface="Playfair Display SC" charset="0"/>
                <a:cs typeface="Playfair Display SC" charset="0"/>
              </a:rPr>
              <a:t>ukuter</a:t>
            </a:r>
            <a:r>
              <a:rPr lang="en-US" b="1" dirty="0">
                <a:solidFill>
                  <a:schemeClr val="tx2"/>
                </a:solidFill>
                <a:latin typeface="Courier New" panose="02070309020205020404" pitchFamily="49" charset="0"/>
                <a:ea typeface="Playfair Display SC" charset="0"/>
                <a:cs typeface="Playfair Display SC" charset="0"/>
              </a:rPr>
              <a:t>}@</a:t>
            </a:r>
            <a:r>
              <a:rPr lang="en-US" b="1" dirty="0" err="1">
                <a:solidFill>
                  <a:schemeClr val="tx2"/>
                </a:solidFill>
                <a:latin typeface="Courier New" panose="02070309020205020404" pitchFamily="49" charset="0"/>
                <a:ea typeface="Playfair Display SC" charset="0"/>
                <a:cs typeface="Playfair Display SC" charset="0"/>
              </a:rPr>
              <a:t>sift.net</a:t>
            </a:r>
            <a:endParaRPr lang="en-US" b="1" dirty="0">
              <a:solidFill>
                <a:schemeClr val="tx2"/>
              </a:solidFill>
              <a:latin typeface="Courier New" panose="02070309020205020404" pitchFamily="49" charset="0"/>
              <a:ea typeface="Playfair Display SC" charset="0"/>
              <a:cs typeface="Playfair Display SC" charset="0"/>
            </a:endParaRPr>
          </a:p>
          <a:p>
            <a:pPr algn="ctr">
              <a:lnSpc>
                <a:spcPct val="150000"/>
              </a:lnSpc>
            </a:pPr>
            <a:r>
              <a:rPr lang="en-US" b="1" dirty="0">
                <a:solidFill>
                  <a:schemeClr val="tx2"/>
                </a:solidFill>
                <a:latin typeface="Iowan Old Style Black" panose="02040602040506020204" pitchFamily="18" charset="77"/>
                <a:ea typeface="Playfair Display SC" charset="0"/>
                <a:cs typeface="Playfair Display SC" charset="0"/>
              </a:rPr>
              <a:t>SIFT, LLC</a:t>
            </a:r>
          </a:p>
          <a:p>
            <a:pPr marL="914400" lvl="0"/>
            <a:r>
              <a:rPr lang="en-US" sz="1400" dirty="0">
                <a:solidFill>
                  <a:srgbClr val="000000"/>
                </a:solidFill>
                <a:ea typeface="Playfair Display SC" charset="0"/>
                <a:cs typeface="Playfair Display SC" charset="0"/>
              </a:rPr>
              <a:t>Portions of this work were supported by DARPA and the Air Force Research Laboratory under contract </a:t>
            </a:r>
            <a:r>
              <a:rPr lang="en-US" sz="1400" dirty="0">
                <a:solidFill>
                  <a:srgbClr val="000000"/>
                </a:solidFill>
              </a:rPr>
              <a:t>FA8750-17-C-0184. Any opinions, findings and conclusions or recommendations expressed in this material are those of the author(s) and do not necessarily reflect the views of DARPA, the Department of Defense, or the United States Government.</a:t>
            </a:r>
          </a:p>
          <a:p>
            <a:pPr algn="ctr">
              <a:lnSpc>
                <a:spcPct val="150000"/>
              </a:lnSpc>
            </a:pPr>
            <a:endParaRPr lang="en-US" b="1" dirty="0">
              <a:solidFill>
                <a:schemeClr val="tx2"/>
              </a:solidFill>
              <a:latin typeface="Iowan Old Style Black" panose="02040602040506020204" pitchFamily="18" charset="77"/>
              <a:ea typeface="Playfair Display SC" charset="0"/>
              <a:cs typeface="Playfair Display SC" charset="0"/>
            </a:endParaRPr>
          </a:p>
        </p:txBody>
      </p:sp>
      <p:pic>
        <p:nvPicPr>
          <p:cNvPr id="5" name="Picture 4">
            <a:extLst>
              <a:ext uri="{FF2B5EF4-FFF2-40B4-BE49-F238E27FC236}">
                <a16:creationId xmlns:a16="http://schemas.microsoft.com/office/drawing/2014/main" id="{A3E19B76-8C97-FD4E-A78D-CEC55B8646A6}"/>
              </a:ext>
            </a:extLst>
          </p:cNvPr>
          <p:cNvPicPr>
            <a:picLocks noChangeAspect="1"/>
          </p:cNvPicPr>
          <p:nvPr/>
        </p:nvPicPr>
        <p:blipFill>
          <a:blip r:embed="rId3"/>
          <a:stretch>
            <a:fillRect/>
          </a:stretch>
        </p:blipFill>
        <p:spPr>
          <a:xfrm>
            <a:off x="17900650" y="12953901"/>
            <a:ext cx="6477000" cy="787400"/>
          </a:xfrm>
          <a:prstGeom prst="rect">
            <a:avLst/>
          </a:prstGeom>
        </p:spPr>
      </p:pic>
      <p:grpSp>
        <p:nvGrpSpPr>
          <p:cNvPr id="8" name="Group 7">
            <a:extLst>
              <a:ext uri="{FF2B5EF4-FFF2-40B4-BE49-F238E27FC236}">
                <a16:creationId xmlns:a16="http://schemas.microsoft.com/office/drawing/2014/main" id="{3AF5E181-DF16-8945-B413-E95793A12F41}"/>
              </a:ext>
            </a:extLst>
          </p:cNvPr>
          <p:cNvGrpSpPr/>
          <p:nvPr/>
        </p:nvGrpSpPr>
        <p:grpSpPr>
          <a:xfrm>
            <a:off x="-1" y="13085318"/>
            <a:ext cx="8875926" cy="686087"/>
            <a:chOff x="-1" y="13085318"/>
            <a:chExt cx="8875926" cy="686087"/>
          </a:xfrm>
        </p:grpSpPr>
        <p:sp>
          <p:nvSpPr>
            <p:cNvPr id="6" name="Rectangle 5">
              <a:extLst>
                <a:ext uri="{FF2B5EF4-FFF2-40B4-BE49-F238E27FC236}">
                  <a16:creationId xmlns:a16="http://schemas.microsoft.com/office/drawing/2014/main" id="{179E1B0B-BF51-DE42-A231-E4504CC88979}"/>
                </a:ext>
              </a:extLst>
            </p:cNvPr>
            <p:cNvSpPr/>
            <p:nvPr/>
          </p:nvSpPr>
          <p:spPr>
            <a:xfrm>
              <a:off x="655982" y="13125074"/>
              <a:ext cx="8219943" cy="646331"/>
            </a:xfrm>
            <a:prstGeom prst="rect">
              <a:avLst/>
            </a:prstGeom>
          </p:spPr>
          <p:txBody>
            <a:bodyPr wrap="none">
              <a:spAutoFit/>
            </a:bodyPr>
            <a:lstStyle/>
            <a:p>
              <a:r>
                <a:rPr lang="en-US" b="1" dirty="0">
                  <a:latin typeface="Arial Black" panose="020B0604020202020204" pitchFamily="34" charset="0"/>
                  <a:cs typeface="Arial Black" panose="020B0604020202020204" pitchFamily="34" charset="0"/>
                </a:rPr>
                <a:t>European Lisp Symposium 2019</a:t>
              </a:r>
            </a:p>
          </p:txBody>
        </p:sp>
        <p:pic>
          <p:nvPicPr>
            <p:cNvPr id="7" name="Picture 6">
              <a:extLst>
                <a:ext uri="{FF2B5EF4-FFF2-40B4-BE49-F238E27FC236}">
                  <a16:creationId xmlns:a16="http://schemas.microsoft.com/office/drawing/2014/main" id="{9F918B26-8C66-074F-A7F2-57CFCE7656DA}"/>
                </a:ext>
              </a:extLst>
            </p:cNvPr>
            <p:cNvPicPr>
              <a:picLocks noChangeAspect="1"/>
            </p:cNvPicPr>
            <p:nvPr/>
          </p:nvPicPr>
          <p:blipFill>
            <a:blip r:embed="rId4"/>
            <a:stretch>
              <a:fillRect/>
            </a:stretch>
          </p:blipFill>
          <p:spPr>
            <a:xfrm>
              <a:off x="-1" y="13085318"/>
              <a:ext cx="655983" cy="655983"/>
            </a:xfrm>
            <a:prstGeom prst="rect">
              <a:avLst/>
            </a:prstGeom>
          </p:spPr>
        </p:pic>
      </p:grpSp>
      <p:grpSp>
        <p:nvGrpSpPr>
          <p:cNvPr id="80" name="Group 79">
            <a:extLst>
              <a:ext uri="{FF2B5EF4-FFF2-40B4-BE49-F238E27FC236}">
                <a16:creationId xmlns:a16="http://schemas.microsoft.com/office/drawing/2014/main" id="{D31DD528-DF65-5644-8C1E-833861E7BF9B}"/>
              </a:ext>
            </a:extLst>
          </p:cNvPr>
          <p:cNvGrpSpPr/>
          <p:nvPr/>
        </p:nvGrpSpPr>
        <p:grpSpPr>
          <a:xfrm>
            <a:off x="1133572" y="4259179"/>
            <a:ext cx="22110507" cy="5029200"/>
            <a:chOff x="3585411" y="4259179"/>
            <a:chExt cx="16459200" cy="3743768"/>
          </a:xfrm>
        </p:grpSpPr>
        <p:sp>
          <p:nvSpPr>
            <p:cNvPr id="12" name="Rectangle 11">
              <a:extLst>
                <a:ext uri="{FF2B5EF4-FFF2-40B4-BE49-F238E27FC236}">
                  <a16:creationId xmlns:a16="http://schemas.microsoft.com/office/drawing/2014/main" id="{88BA93C2-394D-2749-9F23-5E441429CFB1}"/>
                </a:ext>
              </a:extLst>
            </p:cNvPr>
            <p:cNvSpPr/>
            <p:nvPr/>
          </p:nvSpPr>
          <p:spPr>
            <a:xfrm>
              <a:off x="3585411" y="4259179"/>
              <a:ext cx="16459200" cy="37437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latin typeface="Arial Black" panose="020B0604020202020204" pitchFamily="34" charset="0"/>
                <a:cs typeface="Arial Black" panose="020B0604020202020204" pitchFamily="34" charset="0"/>
              </a:endParaRPr>
            </a:p>
          </p:txBody>
        </p:sp>
        <p:grpSp>
          <p:nvGrpSpPr>
            <p:cNvPr id="58" name="Group 57">
              <a:extLst>
                <a:ext uri="{FF2B5EF4-FFF2-40B4-BE49-F238E27FC236}">
                  <a16:creationId xmlns:a16="http://schemas.microsoft.com/office/drawing/2014/main" id="{7D7A5668-AB68-214A-AB0F-E81C43805A35}"/>
                </a:ext>
              </a:extLst>
            </p:cNvPr>
            <p:cNvGrpSpPr/>
            <p:nvPr/>
          </p:nvGrpSpPr>
          <p:grpSpPr>
            <a:xfrm>
              <a:off x="3839846" y="4462531"/>
              <a:ext cx="15771628" cy="3128983"/>
              <a:chOff x="254435" y="3058212"/>
              <a:chExt cx="10505438" cy="3128983"/>
            </a:xfrm>
          </p:grpSpPr>
          <p:sp>
            <p:nvSpPr>
              <p:cNvPr id="59" name="Rectangle 58">
                <a:extLst>
                  <a:ext uri="{FF2B5EF4-FFF2-40B4-BE49-F238E27FC236}">
                    <a16:creationId xmlns:a16="http://schemas.microsoft.com/office/drawing/2014/main" id="{BC203B88-CD46-9A4C-969E-CB3584513644}"/>
                  </a:ext>
                </a:extLst>
              </p:cNvPr>
              <p:cNvSpPr/>
              <p:nvPr/>
            </p:nvSpPr>
            <p:spPr>
              <a:xfrm>
                <a:off x="5397374" y="3058212"/>
                <a:ext cx="1776213" cy="370788"/>
              </a:xfrm>
              <a:prstGeom prst="rect">
                <a:avLst/>
              </a:prstGeom>
              <a:solidFill>
                <a:srgbClr val="FFFFFF"/>
              </a:solidFill>
              <a:ln w="34925" cap="flat" cmpd="sng" algn="ctr">
                <a:solidFill>
                  <a:srgbClr val="BBE0E3">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u="none" strike="noStrike" kern="0" cap="none" spc="0" normalizeH="0" baseline="0" noProof="0" dirty="0">
                    <a:ln>
                      <a:noFill/>
                    </a:ln>
                    <a:solidFill>
                      <a:srgbClr val="000000"/>
                    </a:solidFill>
                    <a:effectLst/>
                    <a:uLnTx/>
                    <a:uFillTx/>
                    <a:latin typeface="Arial Black" panose="020B0604020202020204" pitchFamily="34" charset="0"/>
                    <a:cs typeface="Arial Black" panose="020B0604020202020204" pitchFamily="34" charset="0"/>
                  </a:rPr>
                  <a:t>Conquer(England)</a:t>
                </a:r>
              </a:p>
            </p:txBody>
          </p:sp>
          <p:sp>
            <p:nvSpPr>
              <p:cNvPr id="60" name="Rectangle 59">
                <a:extLst>
                  <a:ext uri="{FF2B5EF4-FFF2-40B4-BE49-F238E27FC236}">
                    <a16:creationId xmlns:a16="http://schemas.microsoft.com/office/drawing/2014/main" id="{87626411-F946-5545-BED1-58A9A1D63F27}"/>
                  </a:ext>
                </a:extLst>
              </p:cNvPr>
              <p:cNvSpPr/>
              <p:nvPr/>
            </p:nvSpPr>
            <p:spPr>
              <a:xfrm>
                <a:off x="1905000" y="3886200"/>
                <a:ext cx="1676400" cy="533400"/>
              </a:xfrm>
              <a:prstGeom prst="rect">
                <a:avLst/>
              </a:prstGeom>
              <a:solidFill>
                <a:srgbClr val="FFFFFF"/>
              </a:solidFill>
              <a:ln w="34925" cap="flat" cmpd="sng" algn="ctr">
                <a:solidFill>
                  <a:srgbClr val="BBE0E3">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u="none" strike="noStrike" kern="0" cap="none" spc="0" normalizeH="0" baseline="0" noProof="0" dirty="0">
                    <a:ln>
                      <a:noFill/>
                    </a:ln>
                    <a:solidFill>
                      <a:srgbClr val="000000"/>
                    </a:solidFill>
                    <a:effectLst/>
                    <a:uLnTx/>
                    <a:uFillTx/>
                    <a:latin typeface="Arial Black" panose="020B0604020202020204" pitchFamily="34" charset="0"/>
                    <a:cs typeface="Arial Black" panose="020B0604020202020204" pitchFamily="34" charset="0"/>
                  </a:rPr>
                  <a:t>Travel(Normandy, England)</a:t>
                </a:r>
              </a:p>
            </p:txBody>
          </p:sp>
          <p:sp>
            <p:nvSpPr>
              <p:cNvPr id="61" name="Rectangle 60">
                <a:extLst>
                  <a:ext uri="{FF2B5EF4-FFF2-40B4-BE49-F238E27FC236}">
                    <a16:creationId xmlns:a16="http://schemas.microsoft.com/office/drawing/2014/main" id="{27816C65-3873-BE41-9F76-853D3CA96D30}"/>
                  </a:ext>
                </a:extLst>
              </p:cNvPr>
              <p:cNvSpPr/>
              <p:nvPr/>
            </p:nvSpPr>
            <p:spPr>
              <a:xfrm>
                <a:off x="5414749" y="3962399"/>
                <a:ext cx="1776213" cy="533401"/>
              </a:xfrm>
              <a:prstGeom prst="rect">
                <a:avLst/>
              </a:prstGeom>
              <a:solidFill>
                <a:srgbClr val="FFFFFF"/>
              </a:solidFill>
              <a:ln w="34925" cap="flat" cmpd="sng" algn="ctr">
                <a:solidFill>
                  <a:srgbClr val="BBE0E3">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u="none" strike="noStrike" kern="0" cap="none" spc="0" normalizeH="0" baseline="0" noProof="0" dirty="0">
                    <a:ln>
                      <a:noFill/>
                    </a:ln>
                    <a:solidFill>
                      <a:srgbClr val="000000"/>
                    </a:solidFill>
                    <a:effectLst/>
                    <a:uLnTx/>
                    <a:uFillTx/>
                    <a:latin typeface="Arial Black" panose="020B0604020202020204" pitchFamily="34" charset="0"/>
                    <a:cs typeface="Arial Black" panose="020B0604020202020204" pitchFamily="34" charset="0"/>
                  </a:rPr>
                  <a:t>Encamp(?x)</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u="none" strike="noStrike" kern="0" cap="none" spc="0" normalizeH="0" baseline="0" noProof="0" dirty="0">
                    <a:ln>
                      <a:noFill/>
                    </a:ln>
                    <a:solidFill>
                      <a:srgbClr val="000000"/>
                    </a:solidFill>
                    <a:effectLst/>
                    <a:uLnTx/>
                    <a:uFillTx/>
                    <a:latin typeface="Arial Black" panose="020B0604020202020204" pitchFamily="34" charset="0"/>
                    <a:cs typeface="Arial Black" panose="020B0604020202020204" pitchFamily="34" charset="0"/>
                  </a:rPr>
                  <a:t>Pre: In(?x, England)</a:t>
                </a:r>
              </a:p>
            </p:txBody>
          </p:sp>
          <p:sp>
            <p:nvSpPr>
              <p:cNvPr id="62" name="Rectangle 61">
                <a:extLst>
                  <a:ext uri="{FF2B5EF4-FFF2-40B4-BE49-F238E27FC236}">
                    <a16:creationId xmlns:a16="http://schemas.microsoft.com/office/drawing/2014/main" id="{8BF6F55C-A567-E54B-A89A-40BE6A7FF250}"/>
                  </a:ext>
                </a:extLst>
              </p:cNvPr>
              <p:cNvSpPr/>
              <p:nvPr/>
            </p:nvSpPr>
            <p:spPr>
              <a:xfrm>
                <a:off x="8453851" y="4038600"/>
                <a:ext cx="2257066" cy="533400"/>
              </a:xfrm>
              <a:prstGeom prst="rect">
                <a:avLst/>
              </a:prstGeom>
              <a:solidFill>
                <a:srgbClr val="FFFFFF"/>
              </a:solidFill>
              <a:ln w="34925" cap="flat" cmpd="sng" algn="ctr">
                <a:solidFill>
                  <a:srgbClr val="BBE0E3">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u="none" strike="noStrike" kern="0" cap="none" spc="0" normalizeH="0" baseline="0" noProof="0" dirty="0">
                    <a:ln>
                      <a:noFill/>
                    </a:ln>
                    <a:solidFill>
                      <a:srgbClr val="000000"/>
                    </a:solidFill>
                    <a:effectLst/>
                    <a:uLnTx/>
                    <a:uFillTx/>
                    <a:latin typeface="Arial Black" panose="020B0604020202020204" pitchFamily="34" charset="0"/>
                    <a:cs typeface="Arial Black" panose="020B0604020202020204" pitchFamily="34" charset="0"/>
                  </a:rPr>
                  <a:t>Take Control(England)</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u="none" strike="noStrike" kern="0" cap="none" spc="0" normalizeH="0" baseline="0" noProof="0" dirty="0">
                    <a:ln>
                      <a:noFill/>
                    </a:ln>
                    <a:solidFill>
                      <a:srgbClr val="000000"/>
                    </a:solidFill>
                    <a:effectLst/>
                    <a:uLnTx/>
                    <a:uFillTx/>
                    <a:latin typeface="Arial Black" panose="020B0604020202020204" pitchFamily="34" charset="0"/>
                    <a:cs typeface="Arial Black" panose="020B0604020202020204" pitchFamily="34" charset="0"/>
                  </a:rPr>
                  <a:t>Pre: Ruler(?r, England)</a:t>
                </a:r>
              </a:p>
            </p:txBody>
          </p:sp>
          <p:cxnSp>
            <p:nvCxnSpPr>
              <p:cNvPr id="63" name="Straight Connector 62">
                <a:extLst>
                  <a:ext uri="{FF2B5EF4-FFF2-40B4-BE49-F238E27FC236}">
                    <a16:creationId xmlns:a16="http://schemas.microsoft.com/office/drawing/2014/main" id="{DF5DFDED-19E4-A949-903A-572107501E2A}"/>
                  </a:ext>
                </a:extLst>
              </p:cNvPr>
              <p:cNvCxnSpPr>
                <a:cxnSpLocks/>
                <a:stCxn id="59" idx="2"/>
                <a:endCxn id="60" idx="0"/>
              </p:cNvCxnSpPr>
              <p:nvPr/>
            </p:nvCxnSpPr>
            <p:spPr>
              <a:xfrm flipH="1">
                <a:off x="2743200" y="3429000"/>
                <a:ext cx="3542281" cy="457200"/>
              </a:xfrm>
              <a:prstGeom prst="line">
                <a:avLst/>
              </a:prstGeom>
              <a:noFill/>
              <a:ln w="6350" cap="flat" cmpd="sng" algn="ctr">
                <a:solidFill>
                  <a:srgbClr val="000000"/>
                </a:solidFill>
                <a:prstDash val="solid"/>
                <a:miter lim="800000"/>
              </a:ln>
              <a:effectLst/>
            </p:spPr>
          </p:cxnSp>
          <p:cxnSp>
            <p:nvCxnSpPr>
              <p:cNvPr id="64" name="Straight Connector 63">
                <a:extLst>
                  <a:ext uri="{FF2B5EF4-FFF2-40B4-BE49-F238E27FC236}">
                    <a16:creationId xmlns:a16="http://schemas.microsoft.com/office/drawing/2014/main" id="{A62E49DD-EB5E-D047-B61B-A3E3D49EA0C3}"/>
                  </a:ext>
                </a:extLst>
              </p:cNvPr>
              <p:cNvCxnSpPr>
                <a:cxnSpLocks/>
                <a:stCxn id="59" idx="2"/>
                <a:endCxn id="61" idx="0"/>
              </p:cNvCxnSpPr>
              <p:nvPr/>
            </p:nvCxnSpPr>
            <p:spPr>
              <a:xfrm>
                <a:off x="6285481" y="3429000"/>
                <a:ext cx="17375" cy="533399"/>
              </a:xfrm>
              <a:prstGeom prst="line">
                <a:avLst/>
              </a:prstGeom>
              <a:noFill/>
              <a:ln w="6350" cap="flat" cmpd="sng" algn="ctr">
                <a:solidFill>
                  <a:srgbClr val="000000"/>
                </a:solidFill>
                <a:prstDash val="solid"/>
                <a:miter lim="800000"/>
              </a:ln>
              <a:effectLst/>
            </p:spPr>
          </p:cxnSp>
          <p:cxnSp>
            <p:nvCxnSpPr>
              <p:cNvPr id="65" name="Straight Connector 64">
                <a:extLst>
                  <a:ext uri="{FF2B5EF4-FFF2-40B4-BE49-F238E27FC236}">
                    <a16:creationId xmlns:a16="http://schemas.microsoft.com/office/drawing/2014/main" id="{D1733B34-ABA3-424A-BE62-3266CE7EDEA9}"/>
                  </a:ext>
                </a:extLst>
              </p:cNvPr>
              <p:cNvCxnSpPr>
                <a:cxnSpLocks/>
                <a:stCxn id="59" idx="2"/>
                <a:endCxn id="62" idx="0"/>
              </p:cNvCxnSpPr>
              <p:nvPr/>
            </p:nvCxnSpPr>
            <p:spPr>
              <a:xfrm>
                <a:off x="6285481" y="3429000"/>
                <a:ext cx="3296903" cy="609600"/>
              </a:xfrm>
              <a:prstGeom prst="line">
                <a:avLst/>
              </a:prstGeom>
              <a:noFill/>
              <a:ln w="6350" cap="flat" cmpd="sng" algn="ctr">
                <a:solidFill>
                  <a:srgbClr val="000000"/>
                </a:solidFill>
                <a:prstDash val="solid"/>
                <a:miter lim="800000"/>
              </a:ln>
              <a:effectLst/>
            </p:spPr>
          </p:cxnSp>
          <p:pic>
            <p:nvPicPr>
              <p:cNvPr id="66" name="Picture 65">
                <a:extLst>
                  <a:ext uri="{FF2B5EF4-FFF2-40B4-BE49-F238E27FC236}">
                    <a16:creationId xmlns:a16="http://schemas.microsoft.com/office/drawing/2014/main" id="{5B93520F-9A29-864C-B9BF-FBE90A5EC79C}"/>
                  </a:ext>
                </a:extLst>
              </p:cNvPr>
              <p:cNvPicPr>
                <a:picLocks noChangeAspect="1"/>
              </p:cNvPicPr>
              <p:nvPr/>
            </p:nvPicPr>
            <p:blipFill>
              <a:blip r:embed="rId5"/>
              <a:stretch>
                <a:fillRect/>
              </a:stretch>
            </p:blipFill>
            <p:spPr>
              <a:xfrm>
                <a:off x="304800" y="5455675"/>
                <a:ext cx="2006303" cy="640080"/>
              </a:xfrm>
              <a:prstGeom prst="rect">
                <a:avLst/>
              </a:prstGeom>
            </p:spPr>
          </p:pic>
          <p:sp>
            <p:nvSpPr>
              <p:cNvPr id="67" name="Rectangle 66">
                <a:extLst>
                  <a:ext uri="{FF2B5EF4-FFF2-40B4-BE49-F238E27FC236}">
                    <a16:creationId xmlns:a16="http://schemas.microsoft.com/office/drawing/2014/main" id="{13B4B2BB-E19A-D546-9ED4-9DB0E951DB12}"/>
                  </a:ext>
                </a:extLst>
              </p:cNvPr>
              <p:cNvSpPr/>
              <p:nvPr/>
            </p:nvSpPr>
            <p:spPr>
              <a:xfrm>
                <a:off x="254435" y="4876800"/>
                <a:ext cx="2307103" cy="457200"/>
              </a:xfrm>
              <a:prstGeom prst="rect">
                <a:avLst/>
              </a:prstGeom>
              <a:solidFill>
                <a:srgbClr val="FFFFFF"/>
              </a:solidFill>
              <a:ln w="34925" cap="flat" cmpd="sng" algn="ctr">
                <a:solidFill>
                  <a:srgbClr val="BBE0E3">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u="none" strike="noStrike" kern="0" cap="none" spc="0" normalizeH="0" baseline="0" noProof="0" dirty="0">
                    <a:ln>
                      <a:noFill/>
                    </a:ln>
                    <a:solidFill>
                      <a:srgbClr val="000000"/>
                    </a:solidFill>
                    <a:effectLst/>
                    <a:uLnTx/>
                    <a:uFillTx/>
                    <a:latin typeface="Arial Black" panose="020B0604020202020204" pitchFamily="34" charset="0"/>
                    <a:cs typeface="Arial Black" panose="020B0604020202020204" pitchFamily="34" charset="0"/>
                  </a:rPr>
                  <a:t>Secure(Boats, Normandy)</a:t>
                </a:r>
              </a:p>
            </p:txBody>
          </p:sp>
          <p:pic>
            <p:nvPicPr>
              <p:cNvPr id="68" name="Picture 67">
                <a:extLst>
                  <a:ext uri="{FF2B5EF4-FFF2-40B4-BE49-F238E27FC236}">
                    <a16:creationId xmlns:a16="http://schemas.microsoft.com/office/drawing/2014/main" id="{CC399E3C-B88D-4041-95A1-5663673EC35A}"/>
                  </a:ext>
                </a:extLst>
              </p:cNvPr>
              <p:cNvPicPr>
                <a:picLocks noChangeAspect="1"/>
              </p:cNvPicPr>
              <p:nvPr/>
            </p:nvPicPr>
            <p:blipFill>
              <a:blip r:embed="rId6"/>
              <a:stretch>
                <a:fillRect/>
              </a:stretch>
            </p:blipFill>
            <p:spPr>
              <a:xfrm>
                <a:off x="2895600" y="5410200"/>
                <a:ext cx="2247907" cy="653413"/>
              </a:xfrm>
              <a:prstGeom prst="rect">
                <a:avLst/>
              </a:prstGeom>
            </p:spPr>
          </p:pic>
          <p:sp>
            <p:nvSpPr>
              <p:cNvPr id="69" name="Rectangle 68">
                <a:extLst>
                  <a:ext uri="{FF2B5EF4-FFF2-40B4-BE49-F238E27FC236}">
                    <a16:creationId xmlns:a16="http://schemas.microsoft.com/office/drawing/2014/main" id="{A2920A93-2B1E-6C49-93DA-3F3AE2C14255}"/>
                  </a:ext>
                </a:extLst>
              </p:cNvPr>
              <p:cNvSpPr/>
              <p:nvPr/>
            </p:nvSpPr>
            <p:spPr>
              <a:xfrm>
                <a:off x="2841357" y="4696433"/>
                <a:ext cx="2322199" cy="637567"/>
              </a:xfrm>
              <a:prstGeom prst="rect">
                <a:avLst/>
              </a:prstGeom>
              <a:solidFill>
                <a:srgbClr val="FFFFFF"/>
              </a:solidFill>
              <a:ln w="34925" cap="flat" cmpd="sng" algn="ctr">
                <a:solidFill>
                  <a:srgbClr val="BBE0E3">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u="none" strike="noStrike" kern="0" cap="none" spc="0" normalizeH="0" baseline="0" noProof="0" dirty="0">
                    <a:ln>
                      <a:noFill/>
                    </a:ln>
                    <a:solidFill>
                      <a:srgbClr val="000000"/>
                    </a:solidFill>
                    <a:effectLst/>
                    <a:uLnTx/>
                    <a:uFillTx/>
                    <a:latin typeface="Arial Black" panose="020B0604020202020204" pitchFamily="34" charset="0"/>
                    <a:cs typeface="Arial Black" panose="020B0604020202020204" pitchFamily="34" charset="0"/>
                  </a:rPr>
                  <a:t>Sail(Normandy, Pevensey)</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u="none" strike="noStrike" kern="0" cap="none" spc="0" normalizeH="0" baseline="0" noProof="0" dirty="0">
                    <a:ln>
                      <a:noFill/>
                    </a:ln>
                    <a:solidFill>
                      <a:srgbClr val="000000"/>
                    </a:solidFill>
                    <a:effectLst/>
                    <a:uLnTx/>
                    <a:uFillTx/>
                    <a:latin typeface="Arial Black" panose="020B0604020202020204" pitchFamily="34" charset="0"/>
                    <a:cs typeface="Arial Black" panose="020B0604020202020204" pitchFamily="34" charset="0"/>
                  </a:rPr>
                  <a:t>Pre: In(Pevensey, England)</a:t>
                </a:r>
              </a:p>
            </p:txBody>
          </p:sp>
          <p:cxnSp>
            <p:nvCxnSpPr>
              <p:cNvPr id="70" name="Straight Connector 69">
                <a:extLst>
                  <a:ext uri="{FF2B5EF4-FFF2-40B4-BE49-F238E27FC236}">
                    <a16:creationId xmlns:a16="http://schemas.microsoft.com/office/drawing/2014/main" id="{E2FD6A16-FA23-CC47-88E2-F261DB091DB8}"/>
                  </a:ext>
                </a:extLst>
              </p:cNvPr>
              <p:cNvCxnSpPr>
                <a:cxnSpLocks/>
                <a:stCxn id="67" idx="2"/>
                <a:endCxn id="66" idx="0"/>
              </p:cNvCxnSpPr>
              <p:nvPr/>
            </p:nvCxnSpPr>
            <p:spPr>
              <a:xfrm flipH="1">
                <a:off x="1307952" y="5334000"/>
                <a:ext cx="100035" cy="121675"/>
              </a:xfrm>
              <a:prstGeom prst="line">
                <a:avLst/>
              </a:prstGeom>
              <a:noFill/>
              <a:ln w="6350" cap="flat" cmpd="sng" algn="ctr">
                <a:solidFill>
                  <a:srgbClr val="000000"/>
                </a:solidFill>
                <a:prstDash val="solid"/>
                <a:miter lim="800000"/>
              </a:ln>
              <a:effectLst/>
            </p:spPr>
          </p:cxnSp>
          <p:cxnSp>
            <p:nvCxnSpPr>
              <p:cNvPr id="71" name="Straight Connector 70">
                <a:extLst>
                  <a:ext uri="{FF2B5EF4-FFF2-40B4-BE49-F238E27FC236}">
                    <a16:creationId xmlns:a16="http://schemas.microsoft.com/office/drawing/2014/main" id="{D6537BE0-EEBA-564E-8E46-1B17B90874AD}"/>
                  </a:ext>
                </a:extLst>
              </p:cNvPr>
              <p:cNvCxnSpPr>
                <a:cxnSpLocks/>
                <a:stCxn id="60" idx="2"/>
                <a:endCxn id="67" idx="0"/>
              </p:cNvCxnSpPr>
              <p:nvPr/>
            </p:nvCxnSpPr>
            <p:spPr>
              <a:xfrm flipH="1">
                <a:off x="1407987" y="4419600"/>
                <a:ext cx="1335213" cy="457200"/>
              </a:xfrm>
              <a:prstGeom prst="line">
                <a:avLst/>
              </a:prstGeom>
              <a:noFill/>
              <a:ln w="6350" cap="flat" cmpd="sng" algn="ctr">
                <a:solidFill>
                  <a:srgbClr val="000000"/>
                </a:solidFill>
                <a:prstDash val="solid"/>
                <a:miter lim="800000"/>
              </a:ln>
              <a:effectLst/>
            </p:spPr>
          </p:cxnSp>
          <p:cxnSp>
            <p:nvCxnSpPr>
              <p:cNvPr id="72" name="Straight Connector 71">
                <a:extLst>
                  <a:ext uri="{FF2B5EF4-FFF2-40B4-BE49-F238E27FC236}">
                    <a16:creationId xmlns:a16="http://schemas.microsoft.com/office/drawing/2014/main" id="{A95FF9D8-ED29-E749-9761-5A0C1D0FA095}"/>
                  </a:ext>
                </a:extLst>
              </p:cNvPr>
              <p:cNvCxnSpPr>
                <a:cxnSpLocks/>
                <a:stCxn id="60" idx="2"/>
                <a:endCxn id="69" idx="0"/>
              </p:cNvCxnSpPr>
              <p:nvPr/>
            </p:nvCxnSpPr>
            <p:spPr>
              <a:xfrm>
                <a:off x="2743200" y="4419600"/>
                <a:ext cx="1259257" cy="276833"/>
              </a:xfrm>
              <a:prstGeom prst="line">
                <a:avLst/>
              </a:prstGeom>
              <a:noFill/>
              <a:ln w="6350" cap="flat" cmpd="sng" algn="ctr">
                <a:solidFill>
                  <a:srgbClr val="000000"/>
                </a:solidFill>
                <a:prstDash val="solid"/>
                <a:miter lim="800000"/>
              </a:ln>
              <a:effectLst/>
            </p:spPr>
          </p:cxnSp>
          <p:cxnSp>
            <p:nvCxnSpPr>
              <p:cNvPr id="73" name="Straight Connector 72">
                <a:extLst>
                  <a:ext uri="{FF2B5EF4-FFF2-40B4-BE49-F238E27FC236}">
                    <a16:creationId xmlns:a16="http://schemas.microsoft.com/office/drawing/2014/main" id="{C5103FBC-43A8-6045-8B49-EE65EBC2E2EC}"/>
                  </a:ext>
                </a:extLst>
              </p:cNvPr>
              <p:cNvCxnSpPr>
                <a:cxnSpLocks/>
                <a:stCxn id="69" idx="2"/>
                <a:endCxn id="68" idx="0"/>
              </p:cNvCxnSpPr>
              <p:nvPr/>
            </p:nvCxnSpPr>
            <p:spPr>
              <a:xfrm>
                <a:off x="4002457" y="5334000"/>
                <a:ext cx="17097" cy="76200"/>
              </a:xfrm>
              <a:prstGeom prst="line">
                <a:avLst/>
              </a:prstGeom>
              <a:noFill/>
              <a:ln w="6350" cap="flat" cmpd="sng" algn="ctr">
                <a:solidFill>
                  <a:srgbClr val="000000"/>
                </a:solidFill>
                <a:prstDash val="solid"/>
                <a:miter lim="800000"/>
              </a:ln>
              <a:effectLst/>
            </p:spPr>
          </p:cxnSp>
          <p:pic>
            <p:nvPicPr>
              <p:cNvPr id="74" name="Picture 73">
                <a:extLst>
                  <a:ext uri="{FF2B5EF4-FFF2-40B4-BE49-F238E27FC236}">
                    <a16:creationId xmlns:a16="http://schemas.microsoft.com/office/drawing/2014/main" id="{BC746F1F-EF91-A84B-9EBC-33D901771FD2}"/>
                  </a:ext>
                </a:extLst>
              </p:cNvPr>
              <p:cNvPicPr>
                <a:picLocks noChangeAspect="1"/>
              </p:cNvPicPr>
              <p:nvPr/>
            </p:nvPicPr>
            <p:blipFill>
              <a:blip r:embed="rId7"/>
              <a:stretch>
                <a:fillRect/>
              </a:stretch>
            </p:blipFill>
            <p:spPr>
              <a:xfrm>
                <a:off x="5533705" y="5455675"/>
                <a:ext cx="1516768" cy="731520"/>
              </a:xfrm>
              <a:prstGeom prst="rect">
                <a:avLst/>
              </a:prstGeom>
            </p:spPr>
          </p:pic>
          <p:cxnSp>
            <p:nvCxnSpPr>
              <p:cNvPr id="75" name="Straight Connector 74">
                <a:extLst>
                  <a:ext uri="{FF2B5EF4-FFF2-40B4-BE49-F238E27FC236}">
                    <a16:creationId xmlns:a16="http://schemas.microsoft.com/office/drawing/2014/main" id="{ED0F983B-9C32-244D-A8A7-94B89BE33109}"/>
                  </a:ext>
                </a:extLst>
              </p:cNvPr>
              <p:cNvCxnSpPr>
                <a:cxnSpLocks/>
                <a:stCxn id="61" idx="2"/>
                <a:endCxn id="74" idx="0"/>
              </p:cNvCxnSpPr>
              <p:nvPr/>
            </p:nvCxnSpPr>
            <p:spPr>
              <a:xfrm flipH="1">
                <a:off x="6292089" y="4495800"/>
                <a:ext cx="10767" cy="959875"/>
              </a:xfrm>
              <a:prstGeom prst="line">
                <a:avLst/>
              </a:prstGeom>
              <a:noFill/>
              <a:ln w="6350" cap="flat" cmpd="sng" algn="ctr">
                <a:solidFill>
                  <a:srgbClr val="000000"/>
                </a:solidFill>
                <a:prstDash val="solid"/>
                <a:miter lim="800000"/>
              </a:ln>
              <a:effectLst/>
            </p:spPr>
          </p:cxnSp>
          <p:sp>
            <p:nvSpPr>
              <p:cNvPr id="76" name="Rectangle 75">
                <a:extLst>
                  <a:ext uri="{FF2B5EF4-FFF2-40B4-BE49-F238E27FC236}">
                    <a16:creationId xmlns:a16="http://schemas.microsoft.com/office/drawing/2014/main" id="{E7E649BD-BBBD-AA4E-A3CD-54CA97CC24D9}"/>
                  </a:ext>
                </a:extLst>
              </p:cNvPr>
              <p:cNvSpPr/>
              <p:nvPr/>
            </p:nvSpPr>
            <p:spPr>
              <a:xfrm>
                <a:off x="8382000" y="4800600"/>
                <a:ext cx="2377873" cy="533400"/>
              </a:xfrm>
              <a:prstGeom prst="rect">
                <a:avLst/>
              </a:prstGeom>
              <a:solidFill>
                <a:srgbClr val="FFFFFF"/>
              </a:solidFill>
              <a:ln w="34925" cap="flat" cmpd="sng" algn="ctr">
                <a:solidFill>
                  <a:srgbClr val="BBE0E3">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u="none" strike="noStrike" kern="0" cap="none" spc="0" normalizeH="0" baseline="0" noProof="0" dirty="0">
                    <a:ln>
                      <a:noFill/>
                    </a:ln>
                    <a:solidFill>
                      <a:srgbClr val="000000"/>
                    </a:solidFill>
                    <a:effectLst/>
                    <a:uLnTx/>
                    <a:uFillTx/>
                    <a:latin typeface="Arial Black" panose="020B0604020202020204" pitchFamily="34" charset="0"/>
                    <a:cs typeface="Arial Black" panose="020B0604020202020204" pitchFamily="34" charset="0"/>
                  </a:rPr>
                  <a:t>Slay(Harold)</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u="none" strike="noStrike" kern="0" cap="none" spc="0" normalizeH="0" baseline="0" noProof="0" dirty="0">
                    <a:ln>
                      <a:noFill/>
                    </a:ln>
                    <a:solidFill>
                      <a:srgbClr val="000000"/>
                    </a:solidFill>
                    <a:effectLst/>
                    <a:uLnTx/>
                    <a:uFillTx/>
                    <a:latin typeface="Arial Black" panose="020B0604020202020204" pitchFamily="34" charset="0"/>
                    <a:cs typeface="Arial Black" panose="020B0604020202020204" pitchFamily="34" charset="0"/>
                  </a:rPr>
                  <a:t>Pre: Ruler(Harold, England)</a:t>
                </a:r>
              </a:p>
            </p:txBody>
          </p:sp>
          <p:cxnSp>
            <p:nvCxnSpPr>
              <p:cNvPr id="77" name="Straight Connector 76">
                <a:extLst>
                  <a:ext uri="{FF2B5EF4-FFF2-40B4-BE49-F238E27FC236}">
                    <a16:creationId xmlns:a16="http://schemas.microsoft.com/office/drawing/2014/main" id="{0C80EBD5-0397-E94B-AA98-BAD6ACFA87D4}"/>
                  </a:ext>
                </a:extLst>
              </p:cNvPr>
              <p:cNvCxnSpPr>
                <a:cxnSpLocks/>
                <a:stCxn id="76" idx="0"/>
                <a:endCxn id="62" idx="2"/>
              </p:cNvCxnSpPr>
              <p:nvPr/>
            </p:nvCxnSpPr>
            <p:spPr>
              <a:xfrm flipV="1">
                <a:off x="9570937" y="4572000"/>
                <a:ext cx="11447" cy="228600"/>
              </a:xfrm>
              <a:prstGeom prst="line">
                <a:avLst/>
              </a:prstGeom>
              <a:noFill/>
              <a:ln w="6350" cap="flat" cmpd="sng" algn="ctr">
                <a:solidFill>
                  <a:srgbClr val="000000"/>
                </a:solidFill>
                <a:prstDash val="solid"/>
                <a:miter lim="800000"/>
              </a:ln>
              <a:effectLst/>
            </p:spPr>
          </p:cxnSp>
          <p:pic>
            <p:nvPicPr>
              <p:cNvPr id="78" name="Picture 77">
                <a:extLst>
                  <a:ext uri="{FF2B5EF4-FFF2-40B4-BE49-F238E27FC236}">
                    <a16:creationId xmlns:a16="http://schemas.microsoft.com/office/drawing/2014/main" id="{B10527F7-CD51-CE4F-B93F-13392345A098}"/>
                  </a:ext>
                </a:extLst>
              </p:cNvPr>
              <p:cNvPicPr>
                <a:picLocks noChangeAspect="1"/>
              </p:cNvPicPr>
              <p:nvPr/>
            </p:nvPicPr>
            <p:blipFill>
              <a:blip r:embed="rId7"/>
              <a:stretch>
                <a:fillRect/>
              </a:stretch>
            </p:blipFill>
            <p:spPr>
              <a:xfrm>
                <a:off x="8810046" y="5421876"/>
                <a:ext cx="1516767" cy="731520"/>
              </a:xfrm>
              <a:prstGeom prst="rect">
                <a:avLst/>
              </a:prstGeom>
            </p:spPr>
          </p:pic>
          <p:cxnSp>
            <p:nvCxnSpPr>
              <p:cNvPr id="79" name="Straight Connector 78">
                <a:extLst>
                  <a:ext uri="{FF2B5EF4-FFF2-40B4-BE49-F238E27FC236}">
                    <a16:creationId xmlns:a16="http://schemas.microsoft.com/office/drawing/2014/main" id="{E41A8442-6138-F242-A19E-FFC1AA7603FB}"/>
                  </a:ext>
                </a:extLst>
              </p:cNvPr>
              <p:cNvCxnSpPr>
                <a:cxnSpLocks/>
                <a:stCxn id="76" idx="2"/>
                <a:endCxn id="78" idx="0"/>
              </p:cNvCxnSpPr>
              <p:nvPr/>
            </p:nvCxnSpPr>
            <p:spPr>
              <a:xfrm flipH="1">
                <a:off x="9568430" y="5334000"/>
                <a:ext cx="2507" cy="87876"/>
              </a:xfrm>
              <a:prstGeom prst="line">
                <a:avLst/>
              </a:prstGeom>
              <a:noFill/>
              <a:ln w="6350" cap="flat" cmpd="sng" algn="ctr">
                <a:solidFill>
                  <a:srgbClr val="000000"/>
                </a:solidFill>
                <a:prstDash val="solid"/>
                <a:miter lim="800000"/>
              </a:ln>
              <a:effectLst/>
            </p:spPr>
          </p:cxnSp>
        </p:grpSp>
      </p:grpSp>
    </p:spTree>
    <p:extLst>
      <p:ext uri="{BB962C8B-B14F-4D97-AF65-F5344CB8AC3E}">
        <p14:creationId xmlns:p14="http://schemas.microsoft.com/office/powerpoint/2010/main" val="1304572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41C9B-9F4E-234D-9EAD-B8FD684B3431}"/>
              </a:ext>
            </a:extLst>
          </p:cNvPr>
          <p:cNvSpPr>
            <a:spLocks noGrp="1"/>
          </p:cNvSpPr>
          <p:nvPr>
            <p:ph type="title"/>
          </p:nvPr>
        </p:nvSpPr>
        <p:spPr>
          <a:xfrm>
            <a:off x="3424595" y="579341"/>
            <a:ext cx="10626304" cy="2651126"/>
          </a:xfrm>
        </p:spPr>
        <p:txBody>
          <a:bodyPr vert="horz" lIns="91440" tIns="45720" rIns="91440" bIns="45720" rtlCol="0" anchor="ctr">
            <a:normAutofit/>
          </a:bodyPr>
          <a:lstStyle/>
          <a:p>
            <a:pPr defTabSz="914400"/>
            <a:r>
              <a:rPr lang="en-US" sz="6000" dirty="0">
                <a:solidFill>
                  <a:schemeClr val="bg2"/>
                </a:solidFill>
                <a:latin typeface="Iowan Old Style Black" panose="02040602040506020204" pitchFamily="18" charset="77"/>
                <a:ea typeface="+mj-ea"/>
                <a:cs typeface="+mj-cs"/>
              </a:rPr>
              <a:t>Limitations of Classical Planning</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3162131" y="-4016"/>
            <a:ext cx="11215519" cy="11680556"/>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C77619-8ACC-5641-8F4A-7394D5DA2B00}"/>
              </a:ext>
            </a:extLst>
          </p:cNvPr>
          <p:cNvPicPr>
            <a:picLocks noChangeAspect="1"/>
          </p:cNvPicPr>
          <p:nvPr/>
        </p:nvPicPr>
        <p:blipFill>
          <a:blip r:embed="rId2"/>
          <a:stretch>
            <a:fillRect/>
          </a:stretch>
        </p:blipFill>
        <p:spPr>
          <a:xfrm>
            <a:off x="553454" y="3961657"/>
            <a:ext cx="21130503" cy="8191688"/>
          </a:xfrm>
          <a:prstGeom prst="rect">
            <a:avLst/>
          </a:prstGeom>
        </p:spPr>
      </p:pic>
      <p:pic>
        <p:nvPicPr>
          <p:cNvPr id="8" name="Shape 82">
            <a:extLst>
              <a:ext uri="{FF2B5EF4-FFF2-40B4-BE49-F238E27FC236}">
                <a16:creationId xmlns:a16="http://schemas.microsoft.com/office/drawing/2014/main" id="{C827CED3-D8F7-A549-B2AF-8FD3F915B2F3}"/>
              </a:ext>
            </a:extLst>
          </p:cNvPr>
          <p:cNvPicPr preferRelativeResize="0"/>
          <p:nvPr/>
        </p:nvPicPr>
        <p:blipFill>
          <a:blip r:embed="rId3">
            <a:alphaModFix/>
          </a:blip>
          <a:stretch>
            <a:fillRect/>
          </a:stretch>
        </p:blipFill>
        <p:spPr>
          <a:xfrm>
            <a:off x="18221552" y="155795"/>
            <a:ext cx="5952897" cy="4585198"/>
          </a:xfrm>
          <a:prstGeom prst="rect">
            <a:avLst/>
          </a:prstGeom>
          <a:noFill/>
          <a:ln>
            <a:noFill/>
          </a:ln>
        </p:spPr>
      </p:pic>
      <p:pic>
        <p:nvPicPr>
          <p:cNvPr id="9" name="Picture 8">
            <a:extLst>
              <a:ext uri="{FF2B5EF4-FFF2-40B4-BE49-F238E27FC236}">
                <a16:creationId xmlns:a16="http://schemas.microsoft.com/office/drawing/2014/main" id="{6C2C17D9-2B95-D949-952D-C7A4CFD4B2D2}"/>
              </a:ext>
            </a:extLst>
          </p:cNvPr>
          <p:cNvPicPr>
            <a:picLocks noChangeAspect="1"/>
          </p:cNvPicPr>
          <p:nvPr/>
        </p:nvPicPr>
        <p:blipFill>
          <a:blip r:embed="rId4"/>
          <a:stretch>
            <a:fillRect/>
          </a:stretch>
        </p:blipFill>
        <p:spPr>
          <a:xfrm>
            <a:off x="12443961" y="10956770"/>
            <a:ext cx="11555182" cy="1856406"/>
          </a:xfrm>
          <a:prstGeom prst="rect">
            <a:avLst/>
          </a:prstGeom>
        </p:spPr>
      </p:pic>
      <p:sp>
        <p:nvSpPr>
          <p:cNvPr id="7" name="Text Placeholder 6">
            <a:extLst>
              <a:ext uri="{FF2B5EF4-FFF2-40B4-BE49-F238E27FC236}">
                <a16:creationId xmlns:a16="http://schemas.microsoft.com/office/drawing/2014/main" id="{951923C4-9DD1-BE42-9C34-4977B80EFE33}"/>
              </a:ext>
            </a:extLst>
          </p:cNvPr>
          <p:cNvSpPr>
            <a:spLocks noGrp="1"/>
          </p:cNvSpPr>
          <p:nvPr>
            <p:ph type="body" sz="quarter" idx="10"/>
          </p:nvPr>
        </p:nvSpPr>
        <p:spPr/>
        <p:txBody>
          <a:bodyPr/>
          <a:lstStyle/>
          <a:p>
            <a:endParaRPr lang="en-US"/>
          </a:p>
        </p:txBody>
      </p:sp>
      <p:sp>
        <p:nvSpPr>
          <p:cNvPr id="12" name="TextBox 11">
            <a:extLst>
              <a:ext uri="{FF2B5EF4-FFF2-40B4-BE49-F238E27FC236}">
                <a16:creationId xmlns:a16="http://schemas.microsoft.com/office/drawing/2014/main" id="{461EDBE3-84CC-0C41-834E-0EE3CBC3D55F}"/>
              </a:ext>
            </a:extLst>
          </p:cNvPr>
          <p:cNvSpPr txBox="1"/>
          <p:nvPr/>
        </p:nvSpPr>
        <p:spPr>
          <a:xfrm>
            <a:off x="7382813" y="3351517"/>
            <a:ext cx="3249608" cy="646331"/>
          </a:xfrm>
          <a:prstGeom prst="rect">
            <a:avLst/>
          </a:prstGeom>
          <a:noFill/>
        </p:spPr>
        <p:txBody>
          <a:bodyPr wrap="none" rtlCol="0">
            <a:spAutoFit/>
          </a:bodyPr>
          <a:lstStyle/>
          <a:p>
            <a:r>
              <a:rPr lang="en-US" dirty="0">
                <a:solidFill>
                  <a:schemeClr val="bg2"/>
                </a:solidFill>
                <a:latin typeface="Iowan Old Style Black" panose="02040602040506020204" pitchFamily="18" charset="77"/>
              </a:rPr>
              <a:t>Sample Plan</a:t>
            </a:r>
            <a:endParaRPr lang="en-US" dirty="0"/>
          </a:p>
        </p:txBody>
      </p:sp>
    </p:spTree>
    <p:extLst>
      <p:ext uri="{BB962C8B-B14F-4D97-AF65-F5344CB8AC3E}">
        <p14:creationId xmlns:p14="http://schemas.microsoft.com/office/powerpoint/2010/main" val="321555209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41C9B-9F4E-234D-9EAD-B8FD684B3431}"/>
              </a:ext>
            </a:extLst>
          </p:cNvPr>
          <p:cNvSpPr>
            <a:spLocks noGrp="1"/>
          </p:cNvSpPr>
          <p:nvPr>
            <p:ph type="title"/>
          </p:nvPr>
        </p:nvSpPr>
        <p:spPr>
          <a:xfrm>
            <a:off x="3424595" y="579341"/>
            <a:ext cx="10626304" cy="2651126"/>
          </a:xfrm>
        </p:spPr>
        <p:txBody>
          <a:bodyPr vert="horz" lIns="91440" tIns="45720" rIns="91440" bIns="45720" rtlCol="0" anchor="ctr">
            <a:normAutofit/>
          </a:bodyPr>
          <a:lstStyle/>
          <a:p>
            <a:pPr defTabSz="914400"/>
            <a:r>
              <a:rPr lang="en-US" sz="6000" dirty="0">
                <a:solidFill>
                  <a:schemeClr val="bg2"/>
                </a:solidFill>
                <a:latin typeface="Iowan Old Style Black" panose="02040602040506020204" pitchFamily="18" charset="77"/>
                <a:ea typeface="+mj-ea"/>
                <a:cs typeface="+mj-cs"/>
              </a:rPr>
              <a:t>Limitations of Classical Planning</a:t>
            </a:r>
          </a:p>
        </p:txBody>
      </p:sp>
      <p:sp>
        <p:nvSpPr>
          <p:cNvPr id="3" name="Text Placeholder 2">
            <a:extLst>
              <a:ext uri="{FF2B5EF4-FFF2-40B4-BE49-F238E27FC236}">
                <a16:creationId xmlns:a16="http://schemas.microsoft.com/office/drawing/2014/main" id="{3C5B0F26-98B2-7B42-B735-EE48D9128C64}"/>
              </a:ext>
            </a:extLst>
          </p:cNvPr>
          <p:cNvSpPr>
            <a:spLocks noGrp="1"/>
          </p:cNvSpPr>
          <p:nvPr>
            <p:ph type="body" sz="quarter" idx="10"/>
          </p:nvPr>
        </p:nvSpPr>
        <p:spPr>
          <a:xfrm>
            <a:off x="553454" y="3809812"/>
            <a:ext cx="12608678" cy="7500064"/>
          </a:xfrm>
        </p:spPr>
        <p:txBody>
          <a:bodyPr vert="horz" lIns="91440" tIns="45720" rIns="91440" bIns="45720" rtlCol="0" anchor="t">
            <a:noAutofit/>
          </a:bodyPr>
          <a:lstStyle/>
          <a:p>
            <a:pPr indent="-228600" defTabSz="914400"/>
            <a:r>
              <a:rPr lang="en-US" sz="3600" dirty="0">
                <a:solidFill>
                  <a:schemeClr val="bg2"/>
                </a:solidFill>
                <a:ea typeface="+mn-ea"/>
                <a:cs typeface="+mn-cs"/>
              </a:rPr>
              <a:t>Even though classical planning is very hard, what it can do is so limited that it is rarely helpful in applications.</a:t>
            </a:r>
          </a:p>
          <a:p>
            <a:pPr lvl="1" indent="-228600" defTabSz="914400"/>
            <a:r>
              <a:rPr lang="en-US" sz="3600" dirty="0">
                <a:solidFill>
                  <a:schemeClr val="bg2"/>
                </a:solidFill>
                <a:ea typeface="+mn-ea"/>
                <a:cs typeface="+mn-cs"/>
              </a:rPr>
              <a:t>Can’t handle </a:t>
            </a:r>
            <a:r>
              <a:rPr lang="en-US" sz="3600" i="1" dirty="0">
                <a:solidFill>
                  <a:schemeClr val="bg2"/>
                </a:solidFill>
                <a:ea typeface="+mn-ea"/>
                <a:cs typeface="+mn-cs"/>
              </a:rPr>
              <a:t>continuous quantities</a:t>
            </a:r>
            <a:r>
              <a:rPr lang="en-US" sz="3600" dirty="0">
                <a:solidFill>
                  <a:schemeClr val="bg2"/>
                </a:solidFill>
                <a:ea typeface="+mn-ea"/>
                <a:cs typeface="+mn-cs"/>
              </a:rPr>
              <a:t>: </a:t>
            </a:r>
          </a:p>
          <a:p>
            <a:pPr lvl="2" indent="-228600" defTabSz="914400"/>
            <a:r>
              <a:rPr lang="en-US" sz="3200" dirty="0">
                <a:solidFill>
                  <a:schemeClr val="bg2"/>
                </a:solidFill>
                <a:ea typeface="+mn-ea"/>
                <a:cs typeface="+mn-cs"/>
              </a:rPr>
              <a:t>e.g., fuel for the UAVs;</a:t>
            </a:r>
          </a:p>
          <a:p>
            <a:pPr lvl="1" indent="-228600" defTabSz="914400"/>
            <a:r>
              <a:rPr lang="en-US" sz="3600" dirty="0">
                <a:solidFill>
                  <a:schemeClr val="bg2"/>
                </a:solidFill>
                <a:ea typeface="+mn-ea"/>
                <a:cs typeface="+mn-cs"/>
              </a:rPr>
              <a:t>Must be extended to handle </a:t>
            </a:r>
            <a:r>
              <a:rPr lang="en-US" sz="3600" i="1" dirty="0">
                <a:solidFill>
                  <a:schemeClr val="bg2"/>
                </a:solidFill>
                <a:ea typeface="+mn-ea"/>
                <a:cs typeface="+mn-cs"/>
              </a:rPr>
              <a:t>time</a:t>
            </a:r>
            <a:r>
              <a:rPr lang="en-US" sz="3600" dirty="0">
                <a:solidFill>
                  <a:schemeClr val="bg2"/>
                </a:solidFill>
                <a:ea typeface="+mn-ea"/>
                <a:cs typeface="+mn-cs"/>
              </a:rPr>
              <a:t> and </a:t>
            </a:r>
            <a:r>
              <a:rPr lang="en-US" sz="3600" i="1" dirty="0">
                <a:solidFill>
                  <a:schemeClr val="bg2"/>
                </a:solidFill>
                <a:ea typeface="+mn-ea"/>
                <a:cs typeface="+mn-cs"/>
              </a:rPr>
              <a:t>concurrency</a:t>
            </a:r>
            <a:r>
              <a:rPr lang="en-US" sz="3600" dirty="0">
                <a:solidFill>
                  <a:schemeClr val="bg2"/>
                </a:solidFill>
                <a:ea typeface="+mn-ea"/>
                <a:cs typeface="+mn-cs"/>
              </a:rPr>
              <a:t>;</a:t>
            </a:r>
          </a:p>
          <a:p>
            <a:pPr lvl="1" indent="-228600" defTabSz="914400"/>
            <a:r>
              <a:rPr lang="en-US" sz="3600" dirty="0">
                <a:solidFill>
                  <a:schemeClr val="bg2"/>
                </a:solidFill>
                <a:ea typeface="+mn-ea"/>
                <a:cs typeface="+mn-cs"/>
              </a:rPr>
              <a:t>Can’t </a:t>
            </a:r>
            <a:r>
              <a:rPr lang="en-US" sz="3600" i="1" dirty="0">
                <a:solidFill>
                  <a:schemeClr val="bg2"/>
                </a:solidFill>
                <a:ea typeface="+mn-ea"/>
                <a:cs typeface="+mn-cs"/>
              </a:rPr>
              <a:t>create or destroy entities</a:t>
            </a:r>
            <a:r>
              <a:rPr lang="en-US" sz="3600" dirty="0">
                <a:solidFill>
                  <a:schemeClr val="bg2"/>
                </a:solidFill>
                <a:ea typeface="+mn-ea"/>
                <a:cs typeface="+mn-cs"/>
              </a:rPr>
              <a:t>: </a:t>
            </a:r>
          </a:p>
          <a:p>
            <a:pPr lvl="2" indent="-228600" defTabSz="914400"/>
            <a:r>
              <a:rPr lang="en-US" sz="3200" dirty="0">
                <a:solidFill>
                  <a:schemeClr val="bg2"/>
                </a:solidFill>
                <a:ea typeface="+mn-ea"/>
                <a:cs typeface="+mn-cs"/>
              </a:rPr>
              <a:t>e.g., plan to make some number of new cars;</a:t>
            </a:r>
          </a:p>
          <a:p>
            <a:pPr lvl="1" indent="-228600" defTabSz="914400"/>
            <a:r>
              <a:rPr lang="en-US" sz="3600" dirty="0">
                <a:solidFill>
                  <a:schemeClr val="bg2"/>
                </a:solidFill>
                <a:ea typeface="+mn-ea"/>
                <a:cs typeface="+mn-cs"/>
              </a:rPr>
              <a:t>Objectives that are </a:t>
            </a:r>
            <a:r>
              <a:rPr lang="en-US" sz="3600" i="1" dirty="0">
                <a:solidFill>
                  <a:schemeClr val="bg2"/>
                </a:solidFill>
                <a:ea typeface="+mn-ea"/>
                <a:cs typeface="+mn-cs"/>
              </a:rPr>
              <a:t>tasks </a:t>
            </a:r>
            <a:r>
              <a:rPr lang="en-US" sz="3600" dirty="0">
                <a:solidFill>
                  <a:schemeClr val="bg2"/>
                </a:solidFill>
                <a:ea typeface="+mn-ea"/>
                <a:cs typeface="+mn-cs"/>
              </a:rPr>
              <a:t>instead of goals: </a:t>
            </a:r>
          </a:p>
          <a:p>
            <a:pPr lvl="2" indent="-228600" defTabSz="914400"/>
            <a:r>
              <a:rPr lang="en-US" sz="3200" dirty="0">
                <a:solidFill>
                  <a:schemeClr val="bg2"/>
                </a:solidFill>
                <a:ea typeface="+mn-ea"/>
                <a:cs typeface="+mn-cs"/>
              </a:rPr>
              <a:t>e.g., the task of running around the track for exercise;</a:t>
            </a:r>
          </a:p>
          <a:p>
            <a:pPr lvl="1" indent="-228600" defTabSz="914400"/>
            <a:r>
              <a:rPr lang="en-US" sz="3600" dirty="0">
                <a:solidFill>
                  <a:schemeClr val="bg2"/>
                </a:solidFill>
                <a:ea typeface="+mn-ea"/>
                <a:cs typeface="+mn-cs"/>
              </a:rPr>
              <a:t>Can’t enforce </a:t>
            </a:r>
            <a:r>
              <a:rPr lang="en-US" sz="3600" i="1" dirty="0">
                <a:solidFill>
                  <a:schemeClr val="bg2"/>
                </a:solidFill>
                <a:ea typeface="+mn-ea"/>
                <a:cs typeface="+mn-cs"/>
              </a:rPr>
              <a:t>standard operating procedures</a:t>
            </a:r>
            <a:r>
              <a:rPr lang="en-US" sz="3600" dirty="0">
                <a:solidFill>
                  <a:schemeClr val="bg2"/>
                </a:solidFill>
                <a:ea typeface="+mn-ea"/>
                <a:cs typeface="+mn-cs"/>
              </a:rPr>
              <a:t>: </a:t>
            </a:r>
          </a:p>
          <a:p>
            <a:pPr lvl="2" indent="-228600" defTabSz="914400"/>
            <a:r>
              <a:rPr lang="en-US" sz="3200" dirty="0">
                <a:solidFill>
                  <a:schemeClr val="bg2"/>
                </a:solidFill>
                <a:ea typeface="+mn-ea"/>
                <a:cs typeface="+mn-cs"/>
              </a:rPr>
              <a:t>e.g., if the patient presents with a heart attack, give them aspirin “just because.”</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3162131" y="-4016"/>
            <a:ext cx="11215519" cy="11680556"/>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C66BCF5E-2B84-7D4F-A930-7914CFF322AC}"/>
              </a:ext>
            </a:extLst>
          </p:cNvPr>
          <p:cNvGrpSpPr/>
          <p:nvPr/>
        </p:nvGrpSpPr>
        <p:grpSpPr>
          <a:xfrm>
            <a:off x="13496766" y="-4"/>
            <a:ext cx="10880884" cy="11676544"/>
            <a:chOff x="13496766" y="-4"/>
            <a:chExt cx="10880884" cy="11676544"/>
          </a:xfrm>
        </p:grpSpPr>
        <p:pic>
          <p:nvPicPr>
            <p:cNvPr id="6" name="Picture 5">
              <a:extLst>
                <a:ext uri="{FF2B5EF4-FFF2-40B4-BE49-F238E27FC236}">
                  <a16:creationId xmlns:a16="http://schemas.microsoft.com/office/drawing/2014/main" id="{3F7A9640-FD7B-764F-AA32-B81994B215AC}"/>
                </a:ext>
              </a:extLst>
            </p:cNvPr>
            <p:cNvPicPr>
              <a:picLocks noChangeAspect="1"/>
            </p:cNvPicPr>
            <p:nvPr/>
          </p:nvPicPr>
          <p:blipFill rotWithShape="1">
            <a:blip r:embed="rId2"/>
            <a:srcRect l="15561" r="21905" b="1"/>
            <a:stretch/>
          </p:blipFill>
          <p:spPr>
            <a:xfrm>
              <a:off x="13496766" y="-4"/>
              <a:ext cx="10880884" cy="1130988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Rectangle 3">
              <a:extLst>
                <a:ext uri="{FF2B5EF4-FFF2-40B4-BE49-F238E27FC236}">
                  <a16:creationId xmlns:a16="http://schemas.microsoft.com/office/drawing/2014/main" id="{F001586F-94BB-D440-BF7C-A151B8280AC8}"/>
                </a:ext>
              </a:extLst>
            </p:cNvPr>
            <p:cNvSpPr/>
            <p:nvPr/>
          </p:nvSpPr>
          <p:spPr>
            <a:xfrm>
              <a:off x="20315319" y="11368763"/>
              <a:ext cx="4062331" cy="307777"/>
            </a:xfrm>
            <a:prstGeom prst="rect">
              <a:avLst/>
            </a:prstGeom>
          </p:spPr>
          <p:txBody>
            <a:bodyPr wrap="none">
              <a:spAutoFit/>
            </a:bodyPr>
            <a:lstStyle/>
            <a:p>
              <a:r>
                <a:rPr lang="en-US" sz="1400" b="1" dirty="0">
                  <a:solidFill>
                    <a:schemeClr val="bg2"/>
                  </a:solidFill>
                  <a:latin typeface="Iowan Old Style Black" panose="02040602040506020204" pitchFamily="18" charset="77"/>
                </a:rPr>
                <a:t>Photo by </a:t>
              </a:r>
              <a:r>
                <a:rPr lang="en-US" sz="1400" b="1" dirty="0">
                  <a:solidFill>
                    <a:schemeClr val="bg2"/>
                  </a:solidFill>
                  <a:latin typeface="Iowan Old Style Black" panose="02040602040506020204" pitchFamily="18" charset="77"/>
                  <a:hlinkClick r:id="rId3">
                    <a:extLst>
                      <a:ext uri="{A12FA001-AC4F-418D-AE19-62706E023703}">
                        <ahyp:hlinkClr xmlns:ahyp="http://schemas.microsoft.com/office/drawing/2018/hyperlinkcolor" val="tx"/>
                      </a:ext>
                    </a:extLst>
                  </a:hlinkClick>
                </a:rPr>
                <a:t>Shane Aldendorff</a:t>
              </a:r>
              <a:r>
                <a:rPr lang="en-US" sz="1400" b="1" dirty="0">
                  <a:solidFill>
                    <a:schemeClr val="bg2"/>
                  </a:solidFill>
                  <a:latin typeface="Iowan Old Style Black" panose="02040602040506020204" pitchFamily="18" charset="77"/>
                </a:rPr>
                <a:t> from </a:t>
              </a:r>
              <a:r>
                <a:rPr lang="en-US" sz="1400" b="1" dirty="0">
                  <a:solidFill>
                    <a:schemeClr val="bg2"/>
                  </a:solidFill>
                  <a:latin typeface="Iowan Old Style Black" panose="02040602040506020204" pitchFamily="18" charset="77"/>
                  <a:hlinkClick r:id="rId4">
                    <a:extLst>
                      <a:ext uri="{A12FA001-AC4F-418D-AE19-62706E023703}">
                        <ahyp:hlinkClr xmlns:ahyp="http://schemas.microsoft.com/office/drawing/2018/hyperlinkcolor" val="tx"/>
                      </a:ext>
                    </a:extLst>
                  </a:hlinkClick>
                </a:rPr>
                <a:t>Pexels</a:t>
              </a:r>
              <a:endParaRPr lang="en-US" sz="1400" b="1" dirty="0">
                <a:solidFill>
                  <a:schemeClr val="bg2"/>
                </a:solidFill>
                <a:latin typeface="Iowan Old Style Black" panose="02040602040506020204" pitchFamily="18" charset="77"/>
              </a:endParaRPr>
            </a:p>
          </p:txBody>
        </p:sp>
      </p:grpSp>
      <p:sp>
        <p:nvSpPr>
          <p:cNvPr id="8" name="Text Placeholder 2">
            <a:extLst>
              <a:ext uri="{FF2B5EF4-FFF2-40B4-BE49-F238E27FC236}">
                <a16:creationId xmlns:a16="http://schemas.microsoft.com/office/drawing/2014/main" id="{67FF805B-3D3B-9C47-9FA6-ECA247A8F362}"/>
              </a:ext>
            </a:extLst>
          </p:cNvPr>
          <p:cNvSpPr txBox="1">
            <a:spLocks/>
          </p:cNvSpPr>
          <p:nvPr/>
        </p:nvSpPr>
        <p:spPr>
          <a:xfrm>
            <a:off x="553454" y="3809812"/>
            <a:ext cx="12608678" cy="8191688"/>
          </a:xfrm>
          <a:prstGeom prst="rect">
            <a:avLst/>
          </a:prstGeom>
          <a:solidFill>
            <a:schemeClr val="tx1"/>
          </a:solidFill>
        </p:spPr>
        <p:txBody>
          <a:bodyPr vert="horz" lIns="91440" tIns="45720" rIns="91440" bIns="45720" rtlCol="0" anchor="t">
            <a:noAutofit/>
          </a:bodyPr>
          <a:lstStyle>
            <a:lvl1pPr marL="685800" indent="-685800" algn="l" defTabSz="1828434" rtl="0" eaLnBrk="1" latinLnBrk="0" hangingPunct="1">
              <a:lnSpc>
                <a:spcPct val="90000"/>
              </a:lnSpc>
              <a:spcBef>
                <a:spcPts val="2000"/>
              </a:spcBef>
              <a:buFont typeface="Arial" panose="020B0604020202020204" pitchFamily="34" charset="0"/>
              <a:buChar char="•"/>
              <a:defRPr lang="en-US" sz="4800" b="0" i="0" kern="1200" baseline="0">
                <a:solidFill>
                  <a:schemeClr val="tx2"/>
                </a:solidFill>
                <a:effectLst/>
                <a:latin typeface="Palatino" pitchFamily="2" charset="77"/>
                <a:ea typeface="Palatino" pitchFamily="2" charset="77"/>
                <a:cs typeface="Palatino" pitchFamily="2" charset="77"/>
              </a:defRPr>
            </a:lvl1pPr>
            <a:lvl2pPr marL="1485717" indent="-571500" algn="l" defTabSz="1828434" rtl="0" eaLnBrk="1" latinLnBrk="0" hangingPunct="1">
              <a:lnSpc>
                <a:spcPct val="90000"/>
              </a:lnSpc>
              <a:spcBef>
                <a:spcPts val="1000"/>
              </a:spcBef>
              <a:buFont typeface="Arial" panose="020B0604020202020204" pitchFamily="34" charset="0"/>
              <a:buChar char="•"/>
              <a:defRPr lang="en-US" sz="4000" b="0" i="0" kern="1200" baseline="0">
                <a:solidFill>
                  <a:schemeClr val="tx2"/>
                </a:solidFill>
                <a:effectLst/>
                <a:latin typeface="Palatino" pitchFamily="2" charset="77"/>
                <a:ea typeface="Palatino" pitchFamily="2" charset="77"/>
                <a:cs typeface="Palatino" pitchFamily="2" charset="77"/>
              </a:defRPr>
            </a:lvl2pPr>
            <a:lvl3pPr marL="2399934" indent="-571500" algn="l" defTabSz="1828434" rtl="0" eaLnBrk="1" latinLnBrk="0" hangingPunct="1">
              <a:lnSpc>
                <a:spcPct val="90000"/>
              </a:lnSpc>
              <a:spcBef>
                <a:spcPts val="1000"/>
              </a:spcBef>
              <a:buFont typeface="Arial" panose="020B0604020202020204" pitchFamily="34" charset="0"/>
              <a:buChar char="•"/>
              <a:defRPr lang="en-US" sz="3600" b="0" i="0" kern="1200" baseline="0">
                <a:solidFill>
                  <a:schemeClr val="tx2"/>
                </a:solidFill>
                <a:effectLst/>
                <a:latin typeface="Palatino" pitchFamily="2" charset="77"/>
                <a:ea typeface="Palatino" pitchFamily="2" charset="77"/>
                <a:cs typeface="Palatino" pitchFamily="2" charset="77"/>
              </a:defRPr>
            </a:lvl3pPr>
            <a:lvl4pPr marL="3199851" indent="-457200" algn="l" defTabSz="1828434" rtl="0" eaLnBrk="1" latinLnBrk="0" hangingPunct="1">
              <a:lnSpc>
                <a:spcPct val="90000"/>
              </a:lnSpc>
              <a:spcBef>
                <a:spcPts val="1000"/>
              </a:spcBef>
              <a:buFont typeface="Arial" panose="020B0604020202020204" pitchFamily="34" charset="0"/>
              <a:buChar char="•"/>
              <a:defRPr lang="en-US" sz="3600" b="0" i="0" kern="1200" baseline="0">
                <a:solidFill>
                  <a:schemeClr val="tx2"/>
                </a:solidFill>
                <a:effectLst/>
                <a:latin typeface="Palatino" pitchFamily="2" charset="77"/>
                <a:ea typeface="Palatino" pitchFamily="2" charset="77"/>
                <a:cs typeface="Palatino" pitchFamily="2" charset="77"/>
              </a:defRPr>
            </a:lvl4pPr>
            <a:lvl5pPr marL="4114068" indent="-457200" algn="l" defTabSz="1828434" rtl="0" eaLnBrk="1" latinLnBrk="0" hangingPunct="1">
              <a:lnSpc>
                <a:spcPct val="90000"/>
              </a:lnSpc>
              <a:spcBef>
                <a:spcPts val="1000"/>
              </a:spcBef>
              <a:buFont typeface="Arial" panose="020B0604020202020204" pitchFamily="34" charset="0"/>
              <a:buChar char="•"/>
              <a:defRPr lang="en-US" sz="3600" b="0" i="0" kern="1200" baseline="0">
                <a:solidFill>
                  <a:schemeClr val="tx2"/>
                </a:solidFill>
                <a:effectLst/>
                <a:latin typeface="Palatino" pitchFamily="2" charset="77"/>
                <a:ea typeface="Palatino" pitchFamily="2" charset="77"/>
                <a:cs typeface="Palatino" pitchFamily="2" charset="77"/>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indent="-228600" defTabSz="914400"/>
            <a:r>
              <a:rPr lang="en-US" sz="3600" dirty="0">
                <a:solidFill>
                  <a:schemeClr val="bg2"/>
                </a:solidFill>
                <a:ea typeface="+mn-ea"/>
                <a:cs typeface="+mn-cs"/>
              </a:rPr>
              <a:t>Even though classical planning is very hard, what it can do is so limited that it is rarely helpful in applications.</a:t>
            </a:r>
          </a:p>
          <a:p>
            <a:pPr lvl="1" indent="-228600" defTabSz="914400"/>
            <a:r>
              <a:rPr lang="en-US" sz="3600" dirty="0">
                <a:solidFill>
                  <a:schemeClr val="bg2"/>
                </a:solidFill>
                <a:ea typeface="+mn-ea"/>
                <a:cs typeface="+mn-cs"/>
              </a:rPr>
              <a:t>Can’t handle </a:t>
            </a:r>
            <a:r>
              <a:rPr lang="en-US" sz="3600" i="1" dirty="0">
                <a:solidFill>
                  <a:schemeClr val="bg2"/>
                </a:solidFill>
                <a:ea typeface="+mn-ea"/>
                <a:cs typeface="+mn-cs"/>
              </a:rPr>
              <a:t>continuous quantities</a:t>
            </a:r>
            <a:r>
              <a:rPr lang="en-US" sz="3600" dirty="0">
                <a:solidFill>
                  <a:schemeClr val="bg2"/>
                </a:solidFill>
                <a:ea typeface="+mn-ea"/>
                <a:cs typeface="+mn-cs"/>
              </a:rPr>
              <a:t>: </a:t>
            </a:r>
          </a:p>
          <a:p>
            <a:pPr lvl="2" indent="-228600" defTabSz="914400"/>
            <a:r>
              <a:rPr lang="en-US" sz="3200" dirty="0">
                <a:solidFill>
                  <a:schemeClr val="bg2"/>
                </a:solidFill>
                <a:ea typeface="+mn-ea"/>
                <a:cs typeface="+mn-cs"/>
              </a:rPr>
              <a:t>e.g., fluid quantities.</a:t>
            </a:r>
          </a:p>
          <a:p>
            <a:pPr lvl="1" indent="-228600" defTabSz="914400"/>
            <a:r>
              <a:rPr lang="en-US" sz="3600" dirty="0">
                <a:solidFill>
                  <a:schemeClr val="bg2"/>
                </a:solidFill>
                <a:ea typeface="+mn-ea"/>
                <a:cs typeface="+mn-cs"/>
              </a:rPr>
              <a:t>Must be extended to handle </a:t>
            </a:r>
            <a:r>
              <a:rPr lang="en-US" sz="3600" i="1" dirty="0">
                <a:solidFill>
                  <a:schemeClr val="bg2"/>
                </a:solidFill>
                <a:ea typeface="+mn-ea"/>
                <a:cs typeface="+mn-cs"/>
              </a:rPr>
              <a:t>time</a:t>
            </a:r>
            <a:r>
              <a:rPr lang="en-US" sz="3600" dirty="0">
                <a:solidFill>
                  <a:schemeClr val="bg2"/>
                </a:solidFill>
                <a:ea typeface="+mn-ea"/>
                <a:cs typeface="+mn-cs"/>
              </a:rPr>
              <a:t> and </a:t>
            </a:r>
            <a:r>
              <a:rPr lang="en-US" sz="3600" i="1" dirty="0">
                <a:solidFill>
                  <a:schemeClr val="bg2"/>
                </a:solidFill>
                <a:ea typeface="+mn-ea"/>
                <a:cs typeface="+mn-cs"/>
              </a:rPr>
              <a:t>concurrency</a:t>
            </a:r>
            <a:r>
              <a:rPr lang="en-US" sz="3600" dirty="0">
                <a:solidFill>
                  <a:schemeClr val="bg2"/>
                </a:solidFill>
                <a:ea typeface="+mn-ea"/>
                <a:cs typeface="+mn-cs"/>
              </a:rPr>
              <a:t>;</a:t>
            </a:r>
          </a:p>
          <a:p>
            <a:pPr lvl="1" indent="-228600" defTabSz="914400"/>
            <a:r>
              <a:rPr lang="en-US" sz="3600" dirty="0">
                <a:solidFill>
                  <a:schemeClr val="bg2"/>
                </a:solidFill>
                <a:ea typeface="+mn-ea"/>
                <a:cs typeface="+mn-cs"/>
              </a:rPr>
              <a:t>Can’t </a:t>
            </a:r>
            <a:r>
              <a:rPr lang="en-US" sz="3600" i="1" dirty="0">
                <a:solidFill>
                  <a:schemeClr val="bg2"/>
                </a:solidFill>
                <a:ea typeface="+mn-ea"/>
                <a:cs typeface="+mn-cs"/>
              </a:rPr>
              <a:t>create or destroy entities</a:t>
            </a:r>
            <a:r>
              <a:rPr lang="en-US" sz="3600" dirty="0">
                <a:solidFill>
                  <a:schemeClr val="bg2"/>
                </a:solidFill>
                <a:ea typeface="+mn-ea"/>
                <a:cs typeface="+mn-cs"/>
              </a:rPr>
              <a:t>: </a:t>
            </a:r>
          </a:p>
          <a:p>
            <a:pPr lvl="2" indent="-228600" defTabSz="914400"/>
            <a:r>
              <a:rPr lang="en-US" sz="3200" dirty="0">
                <a:solidFill>
                  <a:schemeClr val="bg2"/>
                </a:solidFill>
                <a:ea typeface="+mn-ea"/>
                <a:cs typeface="+mn-cs"/>
              </a:rPr>
              <a:t>e.g., create some number of cell populations;</a:t>
            </a:r>
          </a:p>
          <a:p>
            <a:pPr lvl="1" indent="-228600" defTabSz="914400"/>
            <a:r>
              <a:rPr lang="en-US" sz="3600" dirty="0">
                <a:solidFill>
                  <a:schemeClr val="bg2"/>
                </a:solidFill>
                <a:ea typeface="+mn-ea"/>
                <a:cs typeface="+mn-cs"/>
              </a:rPr>
              <a:t>Objectives that are </a:t>
            </a:r>
            <a:r>
              <a:rPr lang="en-US" sz="3600" i="1" dirty="0">
                <a:solidFill>
                  <a:schemeClr val="bg2"/>
                </a:solidFill>
                <a:ea typeface="+mn-ea"/>
                <a:cs typeface="+mn-cs"/>
              </a:rPr>
              <a:t>tasks </a:t>
            </a:r>
            <a:r>
              <a:rPr lang="en-US" sz="3600" dirty="0">
                <a:solidFill>
                  <a:schemeClr val="bg2"/>
                </a:solidFill>
                <a:ea typeface="+mn-ea"/>
                <a:cs typeface="+mn-cs"/>
              </a:rPr>
              <a:t>instead of goals: </a:t>
            </a:r>
          </a:p>
          <a:p>
            <a:pPr lvl="2" indent="-228600" defTabSz="914400"/>
            <a:r>
              <a:rPr lang="en-US" sz="3200" dirty="0">
                <a:solidFill>
                  <a:schemeClr val="bg2"/>
                </a:solidFill>
                <a:ea typeface="+mn-ea"/>
                <a:cs typeface="+mn-cs"/>
              </a:rPr>
              <a:t>e.g., perform an experiment to verify the accuracy of a cell design;</a:t>
            </a:r>
          </a:p>
          <a:p>
            <a:pPr lvl="1" indent="-228600" defTabSz="914400"/>
            <a:r>
              <a:rPr lang="en-US" sz="3600" dirty="0">
                <a:solidFill>
                  <a:schemeClr val="bg2"/>
                </a:solidFill>
                <a:ea typeface="+mn-ea"/>
                <a:cs typeface="+mn-cs"/>
              </a:rPr>
              <a:t>Can’t enforce </a:t>
            </a:r>
            <a:r>
              <a:rPr lang="en-US" sz="3600" i="1" dirty="0">
                <a:solidFill>
                  <a:schemeClr val="bg2"/>
                </a:solidFill>
                <a:ea typeface="+mn-ea"/>
                <a:cs typeface="+mn-cs"/>
              </a:rPr>
              <a:t>standard operating procedures</a:t>
            </a:r>
            <a:r>
              <a:rPr lang="en-US" sz="3600" dirty="0">
                <a:solidFill>
                  <a:schemeClr val="bg2"/>
                </a:solidFill>
                <a:ea typeface="+mn-ea"/>
                <a:cs typeface="+mn-cs"/>
              </a:rPr>
              <a:t>: </a:t>
            </a:r>
          </a:p>
          <a:p>
            <a:pPr lvl="2" indent="-228600" defTabSz="914400"/>
            <a:r>
              <a:rPr lang="en-US" sz="3200" dirty="0">
                <a:solidFill>
                  <a:schemeClr val="bg2"/>
                </a:solidFill>
                <a:ea typeface="+mn-ea"/>
                <a:cs typeface="+mn-cs"/>
              </a:rPr>
              <a:t>e.g. grow for 5 hours before stopping growth “just because.”</a:t>
            </a:r>
          </a:p>
          <a:p>
            <a:pPr marL="457200" indent="0" defTabSz="914400">
              <a:buNone/>
            </a:pPr>
            <a:r>
              <a:rPr lang="en-US" sz="4400" dirty="0">
                <a:solidFill>
                  <a:srgbClr val="FF0000"/>
                </a:solidFill>
              </a:rPr>
              <a:t>Hacks exist for working around these, but they add up </a:t>
            </a:r>
            <a:r>
              <a:rPr lang="en-US" sz="4400" dirty="0">
                <a:solidFill>
                  <a:srgbClr val="FF0000"/>
                </a:solidFill>
                <a:sym typeface="Wingdings" pitchFamily="2" charset="2"/>
              </a:rPr>
              <a:t>…</a:t>
            </a:r>
            <a:endParaRPr lang="en-US" sz="4400" dirty="0">
              <a:solidFill>
                <a:srgbClr val="FF0000"/>
              </a:solidFill>
            </a:endParaRPr>
          </a:p>
          <a:p>
            <a:pPr lvl="2" indent="-228600" defTabSz="914400"/>
            <a:endParaRPr lang="en-US" sz="3200" dirty="0">
              <a:solidFill>
                <a:schemeClr val="bg2"/>
              </a:solidFill>
              <a:ea typeface="+mn-ea"/>
              <a:cs typeface="+mn-cs"/>
            </a:endParaRPr>
          </a:p>
          <a:p>
            <a:pPr marL="457200" indent="0" defTabSz="914400">
              <a:buFont typeface="Arial" panose="020B0604020202020204" pitchFamily="34" charset="0"/>
              <a:buNone/>
            </a:pPr>
            <a:endParaRPr lang="en-US" sz="4400" dirty="0">
              <a:solidFill>
                <a:schemeClr val="bg2"/>
              </a:solidFill>
              <a:ea typeface="+mn-ea"/>
              <a:cs typeface="+mn-cs"/>
            </a:endParaRPr>
          </a:p>
        </p:txBody>
      </p:sp>
    </p:spTree>
    <p:extLst>
      <p:ext uri="{BB962C8B-B14F-4D97-AF65-F5344CB8AC3E}">
        <p14:creationId xmlns:p14="http://schemas.microsoft.com/office/powerpoint/2010/main" val="7081356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BE5A8-1EFE-B84E-BD6E-78A2C998D7CB}"/>
              </a:ext>
            </a:extLst>
          </p:cNvPr>
          <p:cNvSpPr>
            <a:spLocks noGrp="1"/>
          </p:cNvSpPr>
          <p:nvPr>
            <p:ph type="title"/>
          </p:nvPr>
        </p:nvSpPr>
        <p:spPr/>
        <p:txBody>
          <a:bodyPr/>
          <a:lstStyle/>
          <a:p>
            <a:r>
              <a:rPr lang="en-US" dirty="0"/>
              <a:t>What is Hierarchical Task Network (</a:t>
            </a:r>
            <a:r>
              <a:rPr lang="en-US" cap="small" dirty="0" err="1"/>
              <a:t>Htn</a:t>
            </a:r>
            <a:r>
              <a:rPr lang="en-US" dirty="0"/>
              <a:t>) Planning?</a:t>
            </a:r>
          </a:p>
        </p:txBody>
      </p:sp>
      <p:sp>
        <p:nvSpPr>
          <p:cNvPr id="3" name="Text Placeholder 2">
            <a:extLst>
              <a:ext uri="{FF2B5EF4-FFF2-40B4-BE49-F238E27FC236}">
                <a16:creationId xmlns:a16="http://schemas.microsoft.com/office/drawing/2014/main" id="{3CE54678-D82B-DD49-A427-F7FF377C214E}"/>
              </a:ext>
            </a:extLst>
          </p:cNvPr>
          <p:cNvSpPr>
            <a:spLocks noGrp="1"/>
          </p:cNvSpPr>
          <p:nvPr>
            <p:ph type="body" sz="quarter" idx="10"/>
          </p:nvPr>
        </p:nvSpPr>
        <p:spPr>
          <a:xfrm>
            <a:off x="671167" y="3776663"/>
            <a:ext cx="11235911" cy="9183687"/>
          </a:xfrm>
        </p:spPr>
        <p:txBody>
          <a:bodyPr/>
          <a:lstStyle/>
          <a:p>
            <a:r>
              <a:rPr lang="en-US" dirty="0">
                <a:latin typeface="Times New Roman" charset="0"/>
                <a:ea typeface="ＭＳ Ｐゴシック" charset="0"/>
                <a:cs typeface="ＭＳ Ｐゴシック" charset="0"/>
              </a:rPr>
              <a:t>Problem reduction (decomposition).</a:t>
            </a:r>
          </a:p>
          <a:p>
            <a:r>
              <a:rPr lang="en-US" i="1" dirty="0">
                <a:latin typeface="Times New Roman" charset="0"/>
                <a:ea typeface="ＭＳ Ｐゴシック" charset="0"/>
              </a:rPr>
              <a:t>Tasks </a:t>
            </a:r>
            <a:r>
              <a:rPr lang="en-US" dirty="0">
                <a:latin typeface="Times New Roman" charset="0"/>
                <a:ea typeface="ＭＳ Ｐゴシック" charset="0"/>
              </a:rPr>
              <a:t>(activities) rather than goals.</a:t>
            </a:r>
          </a:p>
          <a:p>
            <a:r>
              <a:rPr lang="en-US" i="1" dirty="0">
                <a:latin typeface="Times New Roman" charset="0"/>
                <a:ea typeface="ＭＳ Ｐゴシック" charset="0"/>
              </a:rPr>
              <a:t>Methods</a:t>
            </a:r>
            <a:r>
              <a:rPr lang="en-US" dirty="0">
                <a:latin typeface="Times New Roman" charset="0"/>
                <a:ea typeface="ＭＳ Ｐゴシック" charset="0"/>
              </a:rPr>
              <a:t> to decompose tasks into subtasks.</a:t>
            </a:r>
          </a:p>
          <a:p>
            <a:r>
              <a:rPr lang="en-US" dirty="0">
                <a:latin typeface="Times New Roman" charset="0"/>
                <a:ea typeface="ＭＳ Ｐゴシック" charset="0"/>
              </a:rPr>
              <a:t>Enforce constraints:</a:t>
            </a:r>
          </a:p>
          <a:p>
            <a:pPr lvl="1"/>
            <a:r>
              <a:rPr lang="en-US" dirty="0">
                <a:latin typeface="Times New Roman" charset="0"/>
                <a:ea typeface="ＭＳ Ｐゴシック" charset="0"/>
              </a:rPr>
              <a:t>Taxi not good for long distances.</a:t>
            </a:r>
          </a:p>
          <a:p>
            <a:r>
              <a:rPr lang="en-US" dirty="0">
                <a:latin typeface="Times New Roman" charset="0"/>
                <a:ea typeface="ＭＳ Ｐゴシック" charset="0"/>
              </a:rPr>
              <a:t>Backtrack if necessary:</a:t>
            </a:r>
          </a:p>
          <a:p>
            <a:pPr lvl="1"/>
            <a:r>
              <a:rPr lang="en-US" dirty="0">
                <a:latin typeface="Times New Roman" charset="0"/>
                <a:ea typeface="ＭＳ Ｐゴシック" charset="0"/>
              </a:rPr>
              <a:t>No flights from BWI to TLS; backtrack and try IAD instead.</a:t>
            </a:r>
          </a:p>
          <a:p>
            <a:endParaRPr lang="en-US" dirty="0"/>
          </a:p>
        </p:txBody>
      </p:sp>
      <p:grpSp>
        <p:nvGrpSpPr>
          <p:cNvPr id="24" name="Group 23">
            <a:extLst>
              <a:ext uri="{FF2B5EF4-FFF2-40B4-BE49-F238E27FC236}">
                <a16:creationId xmlns:a16="http://schemas.microsoft.com/office/drawing/2014/main" id="{05E3791F-B881-4D42-8909-0315ECC193E4}"/>
              </a:ext>
            </a:extLst>
          </p:cNvPr>
          <p:cNvGrpSpPr/>
          <p:nvPr/>
        </p:nvGrpSpPr>
        <p:grpSpPr>
          <a:xfrm>
            <a:off x="12229326" y="3014317"/>
            <a:ext cx="11477157" cy="3843683"/>
            <a:chOff x="38100" y="12700"/>
            <a:chExt cx="9067800" cy="1892300"/>
          </a:xfrm>
        </p:grpSpPr>
        <p:sp>
          <p:nvSpPr>
            <p:cNvPr id="4" name="Rectangle 13">
              <a:extLst>
                <a:ext uri="{FF2B5EF4-FFF2-40B4-BE49-F238E27FC236}">
                  <a16:creationId xmlns:a16="http://schemas.microsoft.com/office/drawing/2014/main" id="{A73F486E-4FA1-B246-8917-C46B604650CD}"/>
                </a:ext>
              </a:extLst>
            </p:cNvPr>
            <p:cNvSpPr>
              <a:spLocks noChangeArrowheads="1"/>
            </p:cNvSpPr>
            <p:nvPr/>
          </p:nvSpPr>
          <p:spPr bwMode="auto">
            <a:xfrm>
              <a:off x="2100270" y="12700"/>
              <a:ext cx="803262" cy="253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eaLnBrk="0" hangingPunct="0"/>
              <a:r>
                <a:rPr lang="en-US" sz="2400" i="1">
                  <a:solidFill>
                    <a:srgbClr val="800040"/>
                  </a:solidFill>
                  <a:latin typeface="Arial" charset="0"/>
                  <a:cs typeface="ＭＳ Ｐゴシック" charset="0"/>
                </a:rPr>
                <a:t>Task:</a:t>
              </a:r>
            </a:p>
          </p:txBody>
        </p:sp>
        <p:grpSp>
          <p:nvGrpSpPr>
            <p:cNvPr id="5" name="Group 16">
              <a:extLst>
                <a:ext uri="{FF2B5EF4-FFF2-40B4-BE49-F238E27FC236}">
                  <a16:creationId xmlns:a16="http://schemas.microsoft.com/office/drawing/2014/main" id="{1A48FEFB-FCB5-F14F-AF9A-845167A28A7C}"/>
                </a:ext>
              </a:extLst>
            </p:cNvPr>
            <p:cNvGrpSpPr>
              <a:grpSpLocks/>
            </p:cNvGrpSpPr>
            <p:nvPr/>
          </p:nvGrpSpPr>
          <p:grpSpPr bwMode="auto">
            <a:xfrm>
              <a:off x="38100" y="596900"/>
              <a:ext cx="3263900" cy="1206500"/>
              <a:chOff x="3616" y="376"/>
              <a:chExt cx="2056" cy="760"/>
            </a:xfrm>
          </p:grpSpPr>
          <p:sp>
            <p:nvSpPr>
              <p:cNvPr id="6" name="AutoShape 17">
                <a:extLst>
                  <a:ext uri="{FF2B5EF4-FFF2-40B4-BE49-F238E27FC236}">
                    <a16:creationId xmlns:a16="http://schemas.microsoft.com/office/drawing/2014/main" id="{EE41836E-AF97-E943-A700-F4CD68DE23D6}"/>
                  </a:ext>
                </a:extLst>
              </p:cNvPr>
              <p:cNvSpPr>
                <a:spLocks noChangeArrowheads="1"/>
              </p:cNvSpPr>
              <p:nvPr/>
            </p:nvSpPr>
            <p:spPr bwMode="auto">
              <a:xfrm>
                <a:off x="3616" y="376"/>
                <a:ext cx="2056" cy="760"/>
              </a:xfrm>
              <a:prstGeom prst="roundRect">
                <a:avLst>
                  <a:gd name="adj" fmla="val 16667"/>
                </a:avLst>
              </a:prstGeom>
              <a:solidFill>
                <a:srgbClr val="EBEBEB"/>
              </a:solidFill>
              <a:ln w="12700">
                <a:solidFill>
                  <a:schemeClr val="tx1"/>
                </a:solidFill>
                <a:round/>
                <a:headEnd/>
                <a:tailEnd/>
              </a:ln>
            </p:spPr>
            <p:txBody>
              <a:bodyPr wrap="none" tIns="9144" bIns="9144"/>
              <a:lstStyle/>
              <a:p>
                <a:pPr algn="ctr" eaLnBrk="0" hangingPunct="0"/>
                <a:r>
                  <a:rPr lang="en-US" sz="2400" i="1">
                    <a:solidFill>
                      <a:srgbClr val="800040"/>
                    </a:solidFill>
                    <a:latin typeface="Arial" charset="0"/>
                    <a:cs typeface="ＭＳ Ｐゴシック" charset="0"/>
                  </a:rPr>
                  <a:t>Method: </a:t>
                </a:r>
                <a:r>
                  <a:rPr lang="en-US" sz="2400" b="1">
                    <a:solidFill>
                      <a:srgbClr val="000000"/>
                    </a:solidFill>
                    <a:latin typeface="Times New Roman" charset="0"/>
                    <a:cs typeface="ＭＳ Ｐゴシック" charset="0"/>
                  </a:rPr>
                  <a:t>taxi-travel(</a:t>
                </a:r>
                <a:r>
                  <a:rPr lang="en-US" sz="2400" b="1" i="1">
                    <a:solidFill>
                      <a:srgbClr val="000000"/>
                    </a:solidFill>
                    <a:latin typeface="Times New Roman" charset="0"/>
                    <a:cs typeface="ＭＳ Ｐゴシック" charset="0"/>
                  </a:rPr>
                  <a:t>x,y</a:t>
                </a:r>
                <a:r>
                  <a:rPr lang="en-US" sz="2400" b="1">
                    <a:solidFill>
                      <a:srgbClr val="000000"/>
                    </a:solidFill>
                    <a:latin typeface="Times New Roman" charset="0"/>
                    <a:cs typeface="ＭＳ Ｐゴシック" charset="0"/>
                  </a:rPr>
                  <a:t>)</a:t>
                </a:r>
              </a:p>
            </p:txBody>
          </p:sp>
          <p:sp>
            <p:nvSpPr>
              <p:cNvPr id="7" name="Line 18">
                <a:extLst>
                  <a:ext uri="{FF2B5EF4-FFF2-40B4-BE49-F238E27FC236}">
                    <a16:creationId xmlns:a16="http://schemas.microsoft.com/office/drawing/2014/main" id="{102E954E-FC91-DA43-B3B4-A306A4F5078A}"/>
                  </a:ext>
                </a:extLst>
              </p:cNvPr>
              <p:cNvSpPr>
                <a:spLocks noChangeShapeType="1"/>
              </p:cNvSpPr>
              <p:nvPr/>
            </p:nvSpPr>
            <p:spPr bwMode="auto">
              <a:xfrm>
                <a:off x="4096" y="848"/>
                <a:ext cx="144" cy="0"/>
              </a:xfrm>
              <a:prstGeom prst="line">
                <a:avLst/>
              </a:prstGeom>
              <a:noFill/>
              <a:ln w="28575">
                <a:solidFill>
                  <a:srgbClr val="003399"/>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hangingPunct="0"/>
                <a:endParaRPr lang="en-US" sz="2400">
                  <a:solidFill>
                    <a:srgbClr val="000000"/>
                  </a:solidFill>
                  <a:latin typeface="Arial" charset="0"/>
                  <a:cs typeface="ＭＳ Ｐゴシック" charset="0"/>
                </a:endParaRPr>
              </a:p>
            </p:txBody>
          </p:sp>
          <p:sp>
            <p:nvSpPr>
              <p:cNvPr id="8" name="Rectangle 19">
                <a:extLst>
                  <a:ext uri="{FF2B5EF4-FFF2-40B4-BE49-F238E27FC236}">
                    <a16:creationId xmlns:a16="http://schemas.microsoft.com/office/drawing/2014/main" id="{35979D55-AC7E-BB45-B781-B704B995B8D4}"/>
                  </a:ext>
                </a:extLst>
              </p:cNvPr>
              <p:cNvSpPr>
                <a:spLocks noChangeArrowheads="1"/>
              </p:cNvSpPr>
              <p:nvPr/>
            </p:nvSpPr>
            <p:spPr bwMode="auto">
              <a:xfrm>
                <a:off x="3616" y="736"/>
                <a:ext cx="480" cy="230"/>
              </a:xfrm>
              <a:prstGeom prst="rect">
                <a:avLst/>
              </a:prstGeom>
              <a:solidFill>
                <a:srgbClr val="C8FEC8"/>
              </a:solidFill>
              <a:ln w="12700">
                <a:solidFill>
                  <a:schemeClr val="tx1"/>
                </a:solidFill>
                <a:miter lim="800000"/>
                <a:headEnd/>
                <a:tailEnd/>
              </a:ln>
            </p:spPr>
            <p:txBody>
              <a:bodyPr wrap="none" lIns="90487" tIns="44450" rIns="90487" bIns="44450" anchor="ctr"/>
              <a:lstStyle/>
              <a:p>
                <a:pPr algn="ctr" eaLnBrk="0" hangingPunct="0"/>
                <a:r>
                  <a:rPr lang="en-US" sz="2400">
                    <a:solidFill>
                      <a:srgbClr val="000000"/>
                    </a:solidFill>
                    <a:latin typeface="Times New Roman" charset="0"/>
                    <a:cs typeface="ＭＳ Ｐゴシック" charset="0"/>
                  </a:rPr>
                  <a:t>get-taxi</a:t>
                </a:r>
                <a:endParaRPr lang="en-US" sz="2400" i="1">
                  <a:solidFill>
                    <a:srgbClr val="000000"/>
                  </a:solidFill>
                  <a:latin typeface="Times New Roman" charset="0"/>
                  <a:cs typeface="ＭＳ Ｐゴシック" charset="0"/>
                </a:endParaRPr>
              </a:p>
            </p:txBody>
          </p:sp>
          <p:sp>
            <p:nvSpPr>
              <p:cNvPr id="9" name="Rectangle 20">
                <a:extLst>
                  <a:ext uri="{FF2B5EF4-FFF2-40B4-BE49-F238E27FC236}">
                    <a16:creationId xmlns:a16="http://schemas.microsoft.com/office/drawing/2014/main" id="{D5621B83-DF13-4F43-8D78-EDF673EBAF5F}"/>
                  </a:ext>
                </a:extLst>
              </p:cNvPr>
              <p:cNvSpPr>
                <a:spLocks noChangeArrowheads="1"/>
              </p:cNvSpPr>
              <p:nvPr/>
            </p:nvSpPr>
            <p:spPr bwMode="auto">
              <a:xfrm>
                <a:off x="4205" y="771"/>
                <a:ext cx="678" cy="160"/>
              </a:xfrm>
              <a:prstGeom prst="rect">
                <a:avLst/>
              </a:prstGeom>
              <a:solidFill>
                <a:srgbClr val="C8FEC8"/>
              </a:solidFill>
              <a:ln w="12700">
                <a:solidFill>
                  <a:schemeClr val="tx1"/>
                </a:solidFill>
                <a:miter lim="800000"/>
                <a:headEnd/>
                <a:tailEnd/>
              </a:ln>
            </p:spPr>
            <p:txBody>
              <a:bodyPr wrap="none" lIns="90487" tIns="44450" rIns="90487" bIns="44450" anchor="ctr">
                <a:spAutoFit/>
              </a:bodyPr>
              <a:lstStyle/>
              <a:p>
                <a:pPr algn="ctr" eaLnBrk="0" hangingPunct="0"/>
                <a:r>
                  <a:rPr lang="en-US" sz="2400">
                    <a:solidFill>
                      <a:srgbClr val="000000"/>
                    </a:solidFill>
                    <a:latin typeface="Times New Roman" charset="0"/>
                    <a:cs typeface="ＭＳ Ｐゴシック" charset="0"/>
                  </a:rPr>
                  <a:t>ride(</a:t>
                </a:r>
                <a:r>
                  <a:rPr lang="en-US" sz="2400" i="1">
                    <a:solidFill>
                      <a:srgbClr val="000000"/>
                    </a:solidFill>
                    <a:latin typeface="Times New Roman" charset="0"/>
                    <a:cs typeface="ＭＳ Ｐゴシック" charset="0"/>
                  </a:rPr>
                  <a:t>x</a:t>
                </a:r>
                <a:r>
                  <a:rPr lang="en-US" sz="2400">
                    <a:solidFill>
                      <a:srgbClr val="000000"/>
                    </a:solidFill>
                    <a:latin typeface="Times New Roman" charset="0"/>
                    <a:cs typeface="ＭＳ Ｐゴシック" charset="0"/>
                  </a:rPr>
                  <a:t>,</a:t>
                </a:r>
                <a:r>
                  <a:rPr lang="en-US" sz="2400" i="1">
                    <a:solidFill>
                      <a:srgbClr val="000000"/>
                    </a:solidFill>
                    <a:latin typeface="Times New Roman" charset="0"/>
                    <a:cs typeface="ＭＳ Ｐゴシック" charset="0"/>
                  </a:rPr>
                  <a:t>y</a:t>
                </a:r>
                <a:r>
                  <a:rPr lang="en-US" sz="2400">
                    <a:solidFill>
                      <a:srgbClr val="000000"/>
                    </a:solidFill>
                    <a:latin typeface="Times New Roman" charset="0"/>
                    <a:cs typeface="ＭＳ Ｐゴシック" charset="0"/>
                  </a:rPr>
                  <a:t>)</a:t>
                </a:r>
              </a:p>
            </p:txBody>
          </p:sp>
          <p:sp>
            <p:nvSpPr>
              <p:cNvPr id="10" name="Rectangle 21">
                <a:extLst>
                  <a:ext uri="{FF2B5EF4-FFF2-40B4-BE49-F238E27FC236}">
                    <a16:creationId xmlns:a16="http://schemas.microsoft.com/office/drawing/2014/main" id="{83BBDA9F-65F6-7F45-A55E-C2151BF06792}"/>
                  </a:ext>
                </a:extLst>
              </p:cNvPr>
              <p:cNvSpPr>
                <a:spLocks noChangeArrowheads="1"/>
              </p:cNvSpPr>
              <p:nvPr/>
            </p:nvSpPr>
            <p:spPr bwMode="auto">
              <a:xfrm>
                <a:off x="5024" y="736"/>
                <a:ext cx="648" cy="230"/>
              </a:xfrm>
              <a:prstGeom prst="rect">
                <a:avLst/>
              </a:prstGeom>
              <a:solidFill>
                <a:srgbClr val="C8FEC8"/>
              </a:solidFill>
              <a:ln w="12700">
                <a:solidFill>
                  <a:schemeClr val="tx1"/>
                </a:solidFill>
                <a:miter lim="800000"/>
                <a:headEnd/>
                <a:tailEnd/>
              </a:ln>
            </p:spPr>
            <p:txBody>
              <a:bodyPr wrap="none" lIns="90487" tIns="44450" rIns="90487" bIns="44450" anchor="ctr"/>
              <a:lstStyle/>
              <a:p>
                <a:pPr algn="ctr" eaLnBrk="0" hangingPunct="0"/>
                <a:r>
                  <a:rPr lang="en-US" sz="2400">
                    <a:solidFill>
                      <a:srgbClr val="000000"/>
                    </a:solidFill>
                    <a:latin typeface="Times New Roman" charset="0"/>
                    <a:cs typeface="ＭＳ Ｐゴシック" charset="0"/>
                  </a:rPr>
                  <a:t>pay-driver</a:t>
                </a:r>
              </a:p>
            </p:txBody>
          </p:sp>
          <p:sp>
            <p:nvSpPr>
              <p:cNvPr id="11" name="Line 22">
                <a:extLst>
                  <a:ext uri="{FF2B5EF4-FFF2-40B4-BE49-F238E27FC236}">
                    <a16:creationId xmlns:a16="http://schemas.microsoft.com/office/drawing/2014/main" id="{204FEE02-2790-DB4C-A2C3-86E44CA0022C}"/>
                  </a:ext>
                </a:extLst>
              </p:cNvPr>
              <p:cNvSpPr>
                <a:spLocks noChangeShapeType="1"/>
              </p:cNvSpPr>
              <p:nvPr/>
            </p:nvSpPr>
            <p:spPr bwMode="auto">
              <a:xfrm>
                <a:off x="4864" y="848"/>
                <a:ext cx="144" cy="0"/>
              </a:xfrm>
              <a:prstGeom prst="line">
                <a:avLst/>
              </a:prstGeom>
              <a:noFill/>
              <a:ln w="28575">
                <a:solidFill>
                  <a:srgbClr val="003399"/>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hangingPunct="0"/>
                <a:endParaRPr lang="en-US" sz="2400">
                  <a:solidFill>
                    <a:srgbClr val="000000"/>
                  </a:solidFill>
                  <a:latin typeface="Arial" charset="0"/>
                  <a:cs typeface="ＭＳ Ｐゴシック" charset="0"/>
                </a:endParaRPr>
              </a:p>
            </p:txBody>
          </p:sp>
        </p:grpSp>
        <p:sp>
          <p:nvSpPr>
            <p:cNvPr id="12" name="Arc 29">
              <a:extLst>
                <a:ext uri="{FF2B5EF4-FFF2-40B4-BE49-F238E27FC236}">
                  <a16:creationId xmlns:a16="http://schemas.microsoft.com/office/drawing/2014/main" id="{6834D60F-54D5-E445-9ADB-04DEAA9E6371}"/>
                </a:ext>
              </a:extLst>
            </p:cNvPr>
            <p:cNvSpPr>
              <a:spLocks/>
            </p:cNvSpPr>
            <p:nvPr/>
          </p:nvSpPr>
          <p:spPr bwMode="auto">
            <a:xfrm rot="5400000">
              <a:off x="3482975" y="392113"/>
              <a:ext cx="406400" cy="2159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38100" cap="rnd">
              <a:solidFill>
                <a:srgbClr val="003399"/>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000000"/>
                </a:solidFill>
                <a:latin typeface="Arial" charset="0"/>
                <a:cs typeface="ＭＳ Ｐゴシック" charset="0"/>
              </a:endParaRPr>
            </a:p>
          </p:txBody>
        </p:sp>
        <p:sp>
          <p:nvSpPr>
            <p:cNvPr id="13" name="Arc 30">
              <a:extLst>
                <a:ext uri="{FF2B5EF4-FFF2-40B4-BE49-F238E27FC236}">
                  <a16:creationId xmlns:a16="http://schemas.microsoft.com/office/drawing/2014/main" id="{43242DBF-07A4-244B-B8E4-F9CDA1AB9EF3}"/>
                </a:ext>
              </a:extLst>
            </p:cNvPr>
            <p:cNvSpPr>
              <a:spLocks/>
            </p:cNvSpPr>
            <p:nvPr/>
          </p:nvSpPr>
          <p:spPr bwMode="auto">
            <a:xfrm rot="16200000" flipH="1">
              <a:off x="3178175" y="379413"/>
              <a:ext cx="406400" cy="2159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38100" cap="rnd">
              <a:solidFill>
                <a:srgbClr val="003399"/>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000000"/>
                </a:solidFill>
                <a:latin typeface="Arial" charset="0"/>
                <a:cs typeface="ＭＳ Ｐゴシック" charset="0"/>
              </a:endParaRPr>
            </a:p>
          </p:txBody>
        </p:sp>
        <p:sp>
          <p:nvSpPr>
            <p:cNvPr id="14" name="Rectangle 31">
              <a:extLst>
                <a:ext uri="{FF2B5EF4-FFF2-40B4-BE49-F238E27FC236}">
                  <a16:creationId xmlns:a16="http://schemas.microsoft.com/office/drawing/2014/main" id="{CA19666D-0F40-574A-8688-436D047A816B}"/>
                </a:ext>
              </a:extLst>
            </p:cNvPr>
            <p:cNvSpPr>
              <a:spLocks noChangeArrowheads="1"/>
            </p:cNvSpPr>
            <p:nvPr/>
          </p:nvSpPr>
          <p:spPr bwMode="auto">
            <a:xfrm>
              <a:off x="2908300" y="30163"/>
              <a:ext cx="1282700" cy="368300"/>
            </a:xfrm>
            <a:prstGeom prst="rect">
              <a:avLst/>
            </a:prstGeom>
            <a:solidFill>
              <a:srgbClr val="FDE3BA"/>
            </a:solidFill>
            <a:ln w="12700">
              <a:solidFill>
                <a:schemeClr val="tx1"/>
              </a:solidFill>
              <a:miter lim="800000"/>
              <a:headEnd/>
              <a:tailEnd/>
            </a:ln>
          </p:spPr>
          <p:txBody>
            <a:bodyPr wrap="none" lIns="90487" tIns="44450" rIns="90487" bIns="44450" anchor="ctr"/>
            <a:lstStyle/>
            <a:p>
              <a:pPr algn="ctr" eaLnBrk="0" hangingPunct="0"/>
              <a:r>
                <a:rPr lang="en-US" sz="2400">
                  <a:solidFill>
                    <a:srgbClr val="000000"/>
                  </a:solidFill>
                  <a:latin typeface="Times New Roman" charset="0"/>
                  <a:cs typeface="ＭＳ Ｐゴシック" charset="0"/>
                </a:rPr>
                <a:t>travel(</a:t>
              </a:r>
              <a:r>
                <a:rPr lang="en-US" sz="2400" i="1">
                  <a:solidFill>
                    <a:srgbClr val="000000"/>
                  </a:solidFill>
                  <a:latin typeface="Times New Roman" charset="0"/>
                  <a:cs typeface="ＭＳ Ｐゴシック" charset="0"/>
                </a:rPr>
                <a:t>x,y</a:t>
              </a:r>
              <a:r>
                <a:rPr lang="en-US" sz="2400">
                  <a:solidFill>
                    <a:srgbClr val="000000"/>
                  </a:solidFill>
                  <a:latin typeface="Times New Roman" charset="0"/>
                  <a:cs typeface="ＭＳ Ｐゴシック" charset="0"/>
                </a:rPr>
                <a:t>)</a:t>
              </a:r>
            </a:p>
          </p:txBody>
        </p:sp>
        <p:grpSp>
          <p:nvGrpSpPr>
            <p:cNvPr id="15" name="Group 32">
              <a:extLst>
                <a:ext uri="{FF2B5EF4-FFF2-40B4-BE49-F238E27FC236}">
                  <a16:creationId xmlns:a16="http://schemas.microsoft.com/office/drawing/2014/main" id="{EA7969B9-A48E-C04C-8760-6B84CB88A329}"/>
                </a:ext>
              </a:extLst>
            </p:cNvPr>
            <p:cNvGrpSpPr>
              <a:grpSpLocks/>
            </p:cNvGrpSpPr>
            <p:nvPr/>
          </p:nvGrpSpPr>
          <p:grpSpPr bwMode="auto">
            <a:xfrm>
              <a:off x="3797300" y="596900"/>
              <a:ext cx="5308600" cy="1308100"/>
              <a:chOff x="0" y="376"/>
              <a:chExt cx="3344" cy="824"/>
            </a:xfrm>
          </p:grpSpPr>
          <p:sp>
            <p:nvSpPr>
              <p:cNvPr id="16" name="AutoShape 33">
                <a:extLst>
                  <a:ext uri="{FF2B5EF4-FFF2-40B4-BE49-F238E27FC236}">
                    <a16:creationId xmlns:a16="http://schemas.microsoft.com/office/drawing/2014/main" id="{0BED0E94-80B7-E44F-B5A2-B43DBC559869}"/>
                  </a:ext>
                </a:extLst>
              </p:cNvPr>
              <p:cNvSpPr>
                <a:spLocks noChangeArrowheads="1"/>
              </p:cNvSpPr>
              <p:nvPr/>
            </p:nvSpPr>
            <p:spPr bwMode="auto">
              <a:xfrm>
                <a:off x="0" y="376"/>
                <a:ext cx="3344" cy="824"/>
              </a:xfrm>
              <a:prstGeom prst="roundRect">
                <a:avLst>
                  <a:gd name="adj" fmla="val 16667"/>
                </a:avLst>
              </a:prstGeom>
              <a:solidFill>
                <a:srgbClr val="EBEBEB"/>
              </a:solidFill>
              <a:ln w="12700">
                <a:solidFill>
                  <a:schemeClr val="tx1"/>
                </a:solidFill>
                <a:round/>
                <a:headEnd/>
                <a:tailEnd/>
              </a:ln>
            </p:spPr>
            <p:txBody>
              <a:bodyPr wrap="none" tIns="9144" bIns="9144"/>
              <a:lstStyle/>
              <a:p>
                <a:pPr algn="ctr" eaLnBrk="0" hangingPunct="0"/>
                <a:r>
                  <a:rPr lang="en-US" sz="2400" i="1">
                    <a:solidFill>
                      <a:srgbClr val="800040"/>
                    </a:solidFill>
                    <a:latin typeface="Arial" charset="0"/>
                    <a:cs typeface="ＭＳ Ｐゴシック" charset="0"/>
                  </a:rPr>
                  <a:t>Method: </a:t>
                </a:r>
                <a:r>
                  <a:rPr lang="en-US" sz="2400" b="1">
                    <a:solidFill>
                      <a:srgbClr val="000000"/>
                    </a:solidFill>
                    <a:latin typeface="Times New Roman" charset="0"/>
                    <a:cs typeface="ＭＳ Ｐゴシック" charset="0"/>
                  </a:rPr>
                  <a:t>air-travel(</a:t>
                </a:r>
                <a:r>
                  <a:rPr lang="en-US" sz="2400" b="1" i="1">
                    <a:solidFill>
                      <a:srgbClr val="000000"/>
                    </a:solidFill>
                    <a:latin typeface="Times New Roman" charset="0"/>
                    <a:cs typeface="ＭＳ Ｐゴシック" charset="0"/>
                  </a:rPr>
                  <a:t>x,y</a:t>
                </a:r>
                <a:r>
                  <a:rPr lang="en-US" sz="2400" b="1">
                    <a:solidFill>
                      <a:srgbClr val="000000"/>
                    </a:solidFill>
                    <a:latin typeface="Times New Roman" charset="0"/>
                    <a:cs typeface="ＭＳ Ｐゴシック" charset="0"/>
                  </a:rPr>
                  <a:t>)</a:t>
                </a:r>
              </a:p>
            </p:txBody>
          </p:sp>
          <p:sp>
            <p:nvSpPr>
              <p:cNvPr id="17" name="Rectangle 34">
                <a:extLst>
                  <a:ext uri="{FF2B5EF4-FFF2-40B4-BE49-F238E27FC236}">
                    <a16:creationId xmlns:a16="http://schemas.microsoft.com/office/drawing/2014/main" id="{F8B14600-D750-E94F-8939-4EF22D7DF0C6}"/>
                  </a:ext>
                </a:extLst>
              </p:cNvPr>
              <p:cNvSpPr>
                <a:spLocks noChangeArrowheads="1"/>
              </p:cNvSpPr>
              <p:nvPr/>
            </p:nvSpPr>
            <p:spPr bwMode="auto">
              <a:xfrm>
                <a:off x="2472" y="792"/>
                <a:ext cx="872" cy="232"/>
              </a:xfrm>
              <a:prstGeom prst="rect">
                <a:avLst/>
              </a:prstGeom>
              <a:solidFill>
                <a:srgbClr val="FCFEB9"/>
              </a:solidFill>
              <a:ln w="12700">
                <a:solidFill>
                  <a:schemeClr val="tx1"/>
                </a:solidFill>
                <a:miter lim="800000"/>
                <a:headEnd/>
                <a:tailEnd/>
              </a:ln>
            </p:spPr>
            <p:txBody>
              <a:bodyPr wrap="none" lIns="90487" tIns="44450" rIns="90487" bIns="44450" anchor="ctr"/>
              <a:lstStyle/>
              <a:p>
                <a:pPr algn="ctr" eaLnBrk="0" hangingPunct="0"/>
                <a:r>
                  <a:rPr lang="en-US" sz="2400">
                    <a:solidFill>
                      <a:srgbClr val="000000"/>
                    </a:solidFill>
                    <a:latin typeface="Times New Roman" charset="0"/>
                    <a:cs typeface="ＭＳ Ｐゴシック" charset="0"/>
                  </a:rPr>
                  <a:t>travel(a(</a:t>
                </a:r>
                <a:r>
                  <a:rPr lang="en-US" sz="2400" i="1">
                    <a:solidFill>
                      <a:srgbClr val="000000"/>
                    </a:solidFill>
                    <a:latin typeface="Times New Roman" charset="0"/>
                    <a:cs typeface="ＭＳ Ｐゴシック" charset="0"/>
                  </a:rPr>
                  <a:t>y</a:t>
                </a:r>
                <a:r>
                  <a:rPr lang="en-US" sz="2400">
                    <a:solidFill>
                      <a:srgbClr val="000000"/>
                    </a:solidFill>
                    <a:latin typeface="Times New Roman" charset="0"/>
                    <a:cs typeface="ＭＳ Ｐゴシック" charset="0"/>
                  </a:rPr>
                  <a:t>),</a:t>
                </a:r>
                <a:r>
                  <a:rPr lang="en-US" sz="2400" i="1">
                    <a:solidFill>
                      <a:srgbClr val="000000"/>
                    </a:solidFill>
                    <a:latin typeface="Times New Roman" charset="0"/>
                    <a:cs typeface="ＭＳ Ｐゴシック" charset="0"/>
                  </a:rPr>
                  <a:t>y</a:t>
                </a:r>
                <a:r>
                  <a:rPr lang="en-US" sz="2400">
                    <a:solidFill>
                      <a:srgbClr val="000000"/>
                    </a:solidFill>
                    <a:latin typeface="Times New Roman" charset="0"/>
                    <a:cs typeface="ＭＳ Ｐゴシック" charset="0"/>
                  </a:rPr>
                  <a:t>)</a:t>
                </a:r>
              </a:p>
            </p:txBody>
          </p:sp>
          <p:sp>
            <p:nvSpPr>
              <p:cNvPr id="18" name="Line 35">
                <a:extLst>
                  <a:ext uri="{FF2B5EF4-FFF2-40B4-BE49-F238E27FC236}">
                    <a16:creationId xmlns:a16="http://schemas.microsoft.com/office/drawing/2014/main" id="{28F022DD-34D7-F045-8AB6-43DD7502E5B0}"/>
                  </a:ext>
                </a:extLst>
              </p:cNvPr>
              <p:cNvSpPr>
                <a:spLocks noChangeShapeType="1"/>
              </p:cNvSpPr>
              <p:nvPr/>
            </p:nvSpPr>
            <p:spPr bwMode="auto">
              <a:xfrm>
                <a:off x="2280" y="936"/>
                <a:ext cx="192" cy="0"/>
              </a:xfrm>
              <a:prstGeom prst="line">
                <a:avLst/>
              </a:prstGeom>
              <a:noFill/>
              <a:ln w="28575">
                <a:solidFill>
                  <a:srgbClr val="003399"/>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hangingPunct="0"/>
                <a:endParaRPr lang="en-US" sz="2400">
                  <a:solidFill>
                    <a:srgbClr val="000000"/>
                  </a:solidFill>
                  <a:latin typeface="Arial" charset="0"/>
                  <a:cs typeface="ＭＳ Ｐゴシック" charset="0"/>
                </a:endParaRPr>
              </a:p>
            </p:txBody>
          </p:sp>
          <p:sp>
            <p:nvSpPr>
              <p:cNvPr id="19" name="Line 36">
                <a:extLst>
                  <a:ext uri="{FF2B5EF4-FFF2-40B4-BE49-F238E27FC236}">
                    <a16:creationId xmlns:a16="http://schemas.microsoft.com/office/drawing/2014/main" id="{3E151329-902B-B243-8EBB-044DB30E2B6D}"/>
                  </a:ext>
                </a:extLst>
              </p:cNvPr>
              <p:cNvSpPr>
                <a:spLocks noChangeShapeType="1"/>
              </p:cNvSpPr>
              <p:nvPr/>
            </p:nvSpPr>
            <p:spPr bwMode="auto">
              <a:xfrm>
                <a:off x="1304" y="760"/>
                <a:ext cx="152" cy="144"/>
              </a:xfrm>
              <a:prstGeom prst="line">
                <a:avLst/>
              </a:prstGeom>
              <a:noFill/>
              <a:ln w="28575">
                <a:solidFill>
                  <a:srgbClr val="003399"/>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hangingPunct="0"/>
                <a:endParaRPr lang="en-US" sz="2400">
                  <a:solidFill>
                    <a:srgbClr val="000000"/>
                  </a:solidFill>
                  <a:latin typeface="Arial" charset="0"/>
                  <a:cs typeface="ＭＳ Ｐゴシック" charset="0"/>
                </a:endParaRPr>
              </a:p>
            </p:txBody>
          </p:sp>
          <p:sp>
            <p:nvSpPr>
              <p:cNvPr id="20" name="Line 37">
                <a:extLst>
                  <a:ext uri="{FF2B5EF4-FFF2-40B4-BE49-F238E27FC236}">
                    <a16:creationId xmlns:a16="http://schemas.microsoft.com/office/drawing/2014/main" id="{84967CA3-711A-5846-966E-0659639DA277}"/>
                  </a:ext>
                </a:extLst>
              </p:cNvPr>
              <p:cNvSpPr>
                <a:spLocks noChangeShapeType="1"/>
              </p:cNvSpPr>
              <p:nvPr/>
            </p:nvSpPr>
            <p:spPr bwMode="auto">
              <a:xfrm flipV="1">
                <a:off x="1160" y="952"/>
                <a:ext cx="288" cy="136"/>
              </a:xfrm>
              <a:prstGeom prst="line">
                <a:avLst/>
              </a:prstGeom>
              <a:noFill/>
              <a:ln w="28575">
                <a:solidFill>
                  <a:srgbClr val="003399"/>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hangingPunct="0"/>
                <a:endParaRPr lang="en-US" sz="2400">
                  <a:solidFill>
                    <a:srgbClr val="000000"/>
                  </a:solidFill>
                  <a:latin typeface="Arial" charset="0"/>
                  <a:cs typeface="ＭＳ Ｐゴシック" charset="0"/>
                </a:endParaRPr>
              </a:p>
            </p:txBody>
          </p:sp>
          <p:sp>
            <p:nvSpPr>
              <p:cNvPr id="21" name="Rectangle 38">
                <a:extLst>
                  <a:ext uri="{FF2B5EF4-FFF2-40B4-BE49-F238E27FC236}">
                    <a16:creationId xmlns:a16="http://schemas.microsoft.com/office/drawing/2014/main" id="{840F6F78-359A-7F4D-9FBD-B6C32312BAE1}"/>
                  </a:ext>
                </a:extLst>
              </p:cNvPr>
              <p:cNvSpPr>
                <a:spLocks noChangeArrowheads="1"/>
              </p:cNvSpPr>
              <p:nvPr/>
            </p:nvSpPr>
            <p:spPr bwMode="auto">
              <a:xfrm>
                <a:off x="0" y="652"/>
                <a:ext cx="1292" cy="232"/>
              </a:xfrm>
              <a:prstGeom prst="rect">
                <a:avLst/>
              </a:prstGeom>
              <a:solidFill>
                <a:srgbClr val="FCFEB9"/>
              </a:solidFill>
              <a:ln w="12700">
                <a:solidFill>
                  <a:schemeClr val="tx1"/>
                </a:solidFill>
                <a:miter lim="800000"/>
                <a:headEnd/>
                <a:tailEnd/>
              </a:ln>
            </p:spPr>
            <p:txBody>
              <a:bodyPr wrap="none" lIns="90487" tIns="44450" rIns="90487" bIns="44450" anchor="ctr"/>
              <a:lstStyle/>
              <a:p>
                <a:pPr algn="ctr" eaLnBrk="0" hangingPunct="0"/>
                <a:r>
                  <a:rPr lang="en-US" sz="2400">
                    <a:solidFill>
                      <a:srgbClr val="000000"/>
                    </a:solidFill>
                    <a:latin typeface="Times New Roman" charset="0"/>
                    <a:cs typeface="ＭＳ Ｐゴシック" charset="0"/>
                  </a:rPr>
                  <a:t>get-ticket(a(</a:t>
                </a:r>
                <a:r>
                  <a:rPr lang="en-US" sz="2400" i="1">
                    <a:solidFill>
                      <a:srgbClr val="000000"/>
                    </a:solidFill>
                    <a:latin typeface="Times New Roman" charset="0"/>
                    <a:cs typeface="ＭＳ Ｐゴシック" charset="0"/>
                  </a:rPr>
                  <a:t>x</a:t>
                </a:r>
                <a:r>
                  <a:rPr lang="en-US" sz="2400">
                    <a:solidFill>
                      <a:srgbClr val="000000"/>
                    </a:solidFill>
                    <a:latin typeface="Times New Roman" charset="0"/>
                    <a:cs typeface="ＭＳ Ｐゴシック" charset="0"/>
                  </a:rPr>
                  <a:t>),a(</a:t>
                </a:r>
                <a:r>
                  <a:rPr lang="en-US" sz="2400" i="1">
                    <a:solidFill>
                      <a:srgbClr val="000000"/>
                    </a:solidFill>
                    <a:latin typeface="Times New Roman" charset="0"/>
                    <a:cs typeface="ＭＳ Ｐゴシック" charset="0"/>
                  </a:rPr>
                  <a:t>y</a:t>
                </a:r>
                <a:r>
                  <a:rPr lang="en-US" sz="2400">
                    <a:solidFill>
                      <a:srgbClr val="000000"/>
                    </a:solidFill>
                    <a:latin typeface="Times New Roman" charset="0"/>
                    <a:cs typeface="ＭＳ Ｐゴシック" charset="0"/>
                  </a:rPr>
                  <a:t>))</a:t>
                </a:r>
              </a:p>
            </p:txBody>
          </p:sp>
          <p:sp>
            <p:nvSpPr>
              <p:cNvPr id="22" name="Rectangle 39">
                <a:extLst>
                  <a:ext uri="{FF2B5EF4-FFF2-40B4-BE49-F238E27FC236}">
                    <a16:creationId xmlns:a16="http://schemas.microsoft.com/office/drawing/2014/main" id="{78EFE318-3D20-0D40-A215-82169C9538CC}"/>
                  </a:ext>
                </a:extLst>
              </p:cNvPr>
              <p:cNvSpPr>
                <a:spLocks noChangeArrowheads="1"/>
              </p:cNvSpPr>
              <p:nvPr/>
            </p:nvSpPr>
            <p:spPr bwMode="auto">
              <a:xfrm>
                <a:off x="304" y="968"/>
                <a:ext cx="860" cy="232"/>
              </a:xfrm>
              <a:prstGeom prst="rect">
                <a:avLst/>
              </a:prstGeom>
              <a:solidFill>
                <a:srgbClr val="FCFEB9"/>
              </a:solidFill>
              <a:ln w="12700">
                <a:solidFill>
                  <a:schemeClr val="tx1"/>
                </a:solidFill>
                <a:miter lim="800000"/>
                <a:headEnd/>
                <a:tailEnd/>
              </a:ln>
            </p:spPr>
            <p:txBody>
              <a:bodyPr wrap="none" lIns="90487" tIns="44450" rIns="90487" bIns="44450" anchor="ctr"/>
              <a:lstStyle/>
              <a:p>
                <a:pPr algn="ctr" eaLnBrk="0" hangingPunct="0"/>
                <a:r>
                  <a:rPr lang="en-US" sz="2400">
                    <a:solidFill>
                      <a:srgbClr val="000000"/>
                    </a:solidFill>
                    <a:latin typeface="Times New Roman" charset="0"/>
                    <a:cs typeface="ＭＳ Ｐゴシック" charset="0"/>
                  </a:rPr>
                  <a:t>travel(</a:t>
                </a:r>
                <a:r>
                  <a:rPr lang="en-US" sz="2400" i="1">
                    <a:solidFill>
                      <a:srgbClr val="000000"/>
                    </a:solidFill>
                    <a:latin typeface="Times New Roman" charset="0"/>
                    <a:cs typeface="ＭＳ Ｐゴシック" charset="0"/>
                  </a:rPr>
                  <a:t>x</a:t>
                </a:r>
                <a:r>
                  <a:rPr lang="en-US" sz="2400">
                    <a:solidFill>
                      <a:srgbClr val="000000"/>
                    </a:solidFill>
                    <a:latin typeface="Times New Roman" charset="0"/>
                    <a:cs typeface="ＭＳ Ｐゴシック" charset="0"/>
                  </a:rPr>
                  <a:t>,a(</a:t>
                </a:r>
                <a:r>
                  <a:rPr lang="en-US" sz="2400" i="1">
                    <a:solidFill>
                      <a:srgbClr val="000000"/>
                    </a:solidFill>
                    <a:latin typeface="Times New Roman" charset="0"/>
                    <a:cs typeface="ＭＳ Ｐゴシック" charset="0"/>
                  </a:rPr>
                  <a:t>x</a:t>
                </a:r>
                <a:r>
                  <a:rPr lang="en-US" sz="2400">
                    <a:solidFill>
                      <a:srgbClr val="000000"/>
                    </a:solidFill>
                    <a:latin typeface="Times New Roman" charset="0"/>
                    <a:cs typeface="ＭＳ Ｐゴシック" charset="0"/>
                  </a:rPr>
                  <a:t>))</a:t>
                </a:r>
              </a:p>
            </p:txBody>
          </p:sp>
          <p:sp>
            <p:nvSpPr>
              <p:cNvPr id="23" name="Rectangle 40">
                <a:extLst>
                  <a:ext uri="{FF2B5EF4-FFF2-40B4-BE49-F238E27FC236}">
                    <a16:creationId xmlns:a16="http://schemas.microsoft.com/office/drawing/2014/main" id="{DC6D61D1-89A8-C844-9D10-F4F8ECC5A15F}"/>
                  </a:ext>
                </a:extLst>
              </p:cNvPr>
              <p:cNvSpPr>
                <a:spLocks noChangeArrowheads="1"/>
              </p:cNvSpPr>
              <p:nvPr/>
            </p:nvSpPr>
            <p:spPr bwMode="auto">
              <a:xfrm>
                <a:off x="1448" y="792"/>
                <a:ext cx="864" cy="232"/>
              </a:xfrm>
              <a:prstGeom prst="rect">
                <a:avLst/>
              </a:prstGeom>
              <a:solidFill>
                <a:srgbClr val="FCFEB9"/>
              </a:solidFill>
              <a:ln w="12700">
                <a:solidFill>
                  <a:schemeClr val="tx1"/>
                </a:solidFill>
                <a:miter lim="800000"/>
                <a:headEnd/>
                <a:tailEnd/>
              </a:ln>
            </p:spPr>
            <p:txBody>
              <a:bodyPr wrap="none" lIns="90487" tIns="44450" rIns="90487" bIns="44450" anchor="ctr"/>
              <a:lstStyle/>
              <a:p>
                <a:pPr algn="ctr" eaLnBrk="0" hangingPunct="0"/>
                <a:r>
                  <a:rPr lang="en-US" sz="2400">
                    <a:solidFill>
                      <a:srgbClr val="000000"/>
                    </a:solidFill>
                    <a:latin typeface="Times New Roman" charset="0"/>
                    <a:cs typeface="ＭＳ Ｐゴシック" charset="0"/>
                  </a:rPr>
                  <a:t>fly(a(</a:t>
                </a:r>
                <a:r>
                  <a:rPr lang="en-US" sz="2400" i="1">
                    <a:solidFill>
                      <a:srgbClr val="000000"/>
                    </a:solidFill>
                    <a:latin typeface="Times New Roman" charset="0"/>
                    <a:cs typeface="ＭＳ Ｐゴシック" charset="0"/>
                  </a:rPr>
                  <a:t>x</a:t>
                </a:r>
                <a:r>
                  <a:rPr lang="en-US" sz="2400">
                    <a:solidFill>
                      <a:srgbClr val="000000"/>
                    </a:solidFill>
                    <a:latin typeface="Times New Roman" charset="0"/>
                    <a:cs typeface="ＭＳ Ｐゴシック" charset="0"/>
                  </a:rPr>
                  <a:t>),a(</a:t>
                </a:r>
                <a:r>
                  <a:rPr lang="en-US" sz="2400" i="1">
                    <a:solidFill>
                      <a:srgbClr val="000000"/>
                    </a:solidFill>
                    <a:latin typeface="Times New Roman" charset="0"/>
                    <a:cs typeface="ＭＳ Ｐゴシック" charset="0"/>
                  </a:rPr>
                  <a:t>y</a:t>
                </a:r>
                <a:r>
                  <a:rPr lang="en-US" sz="2400">
                    <a:solidFill>
                      <a:srgbClr val="000000"/>
                    </a:solidFill>
                    <a:latin typeface="Times New Roman" charset="0"/>
                    <a:cs typeface="ＭＳ Ｐゴシック" charset="0"/>
                  </a:rPr>
                  <a:t>))</a:t>
                </a:r>
              </a:p>
            </p:txBody>
          </p:sp>
        </p:grpSp>
      </p:grpSp>
      <p:grpSp>
        <p:nvGrpSpPr>
          <p:cNvPr id="25" name="Group 24">
            <a:extLst>
              <a:ext uri="{FF2B5EF4-FFF2-40B4-BE49-F238E27FC236}">
                <a16:creationId xmlns:a16="http://schemas.microsoft.com/office/drawing/2014/main" id="{86A23ABB-D886-A143-AD6C-FBAB124EAFA0}"/>
              </a:ext>
            </a:extLst>
          </p:cNvPr>
          <p:cNvGrpSpPr/>
          <p:nvPr/>
        </p:nvGrpSpPr>
        <p:grpSpPr>
          <a:xfrm>
            <a:off x="12246966" y="7612550"/>
            <a:ext cx="10454284" cy="4283075"/>
            <a:chOff x="3521075" y="2163763"/>
            <a:chExt cx="5622925" cy="4283075"/>
          </a:xfrm>
        </p:grpSpPr>
        <p:sp>
          <p:nvSpPr>
            <p:cNvPr id="26" name="Rectangle 5">
              <a:extLst>
                <a:ext uri="{FF2B5EF4-FFF2-40B4-BE49-F238E27FC236}">
                  <a16:creationId xmlns:a16="http://schemas.microsoft.com/office/drawing/2014/main" id="{5544BE9A-FD5F-1741-93EE-8FFD39012FDC}"/>
                </a:ext>
              </a:extLst>
            </p:cNvPr>
            <p:cNvSpPr>
              <a:spLocks noChangeArrowheads="1"/>
            </p:cNvSpPr>
            <p:nvPr/>
          </p:nvSpPr>
          <p:spPr bwMode="auto">
            <a:xfrm>
              <a:off x="5126038" y="2163763"/>
              <a:ext cx="2197100" cy="369887"/>
            </a:xfrm>
            <a:prstGeom prst="rect">
              <a:avLst/>
            </a:prstGeom>
            <a:solidFill>
              <a:srgbClr val="FDE3BA"/>
            </a:solidFill>
            <a:ln w="12700">
              <a:solidFill>
                <a:schemeClr val="tx1"/>
              </a:solidFill>
              <a:miter lim="800000"/>
              <a:headEnd/>
              <a:tailEnd/>
            </a:ln>
          </p:spPr>
          <p:txBody>
            <a:bodyPr wrap="none" anchor="ctr">
              <a:spAutoFit/>
            </a:bodyPr>
            <a:lstStyle/>
            <a:p>
              <a:pPr eaLnBrk="0" hangingPunct="0"/>
              <a:r>
                <a:rPr lang="en-US" sz="1800" b="1">
                  <a:solidFill>
                    <a:srgbClr val="000000"/>
                  </a:solidFill>
                  <a:latin typeface="Times New Roman" charset="0"/>
                  <a:cs typeface="ＭＳ Ｐゴシック" charset="0"/>
                </a:rPr>
                <a:t>travel(UMD, LAAS)</a:t>
              </a:r>
              <a:endParaRPr lang="en-US" sz="1800">
                <a:solidFill>
                  <a:srgbClr val="081D58"/>
                </a:solidFill>
                <a:latin typeface="Helvetica" charset="0"/>
                <a:cs typeface="ＭＳ Ｐゴシック" charset="0"/>
              </a:endParaRPr>
            </a:p>
          </p:txBody>
        </p:sp>
        <p:sp>
          <p:nvSpPr>
            <p:cNvPr id="27" name="Rectangle 6">
              <a:extLst>
                <a:ext uri="{FF2B5EF4-FFF2-40B4-BE49-F238E27FC236}">
                  <a16:creationId xmlns:a16="http://schemas.microsoft.com/office/drawing/2014/main" id="{D391A7D3-B46E-5946-96AD-1DA5BD7A0350}"/>
                </a:ext>
              </a:extLst>
            </p:cNvPr>
            <p:cNvSpPr>
              <a:spLocks noChangeArrowheads="1"/>
            </p:cNvSpPr>
            <p:nvPr/>
          </p:nvSpPr>
          <p:spPr bwMode="auto">
            <a:xfrm>
              <a:off x="6683375" y="2676525"/>
              <a:ext cx="2136775" cy="2917825"/>
            </a:xfrm>
            <a:prstGeom prst="rect">
              <a:avLst/>
            </a:prstGeom>
            <a:solidFill>
              <a:srgbClr val="FCFEB9"/>
            </a:solidFill>
            <a:ln w="12700">
              <a:solidFill>
                <a:schemeClr val="tx1"/>
              </a:solidFill>
              <a:miter lim="800000"/>
              <a:headEnd/>
              <a:tailEnd/>
            </a:ln>
          </p:spPr>
          <p:txBody>
            <a:bodyPr wrap="none" lIns="45720" tIns="18288" rIns="45720" bIns="18288" anchor="ctr">
              <a:spAutoFit/>
            </a:bodyPr>
            <a:lstStyle/>
            <a:p>
              <a:pPr eaLnBrk="0" hangingPunct="0"/>
              <a:r>
                <a:rPr lang="en-US" sz="1800" b="1">
                  <a:solidFill>
                    <a:srgbClr val="000000"/>
                  </a:solidFill>
                  <a:latin typeface="Times New Roman" charset="0"/>
                  <a:cs typeface="ＭＳ Ｐゴシック" charset="0"/>
                </a:rPr>
                <a:t>get-ticket(IAD, TLS)</a:t>
              </a:r>
            </a:p>
            <a:p>
              <a:pPr eaLnBrk="0" hangingPunct="0"/>
              <a:endParaRPr lang="en-US" sz="1800">
                <a:solidFill>
                  <a:srgbClr val="000000"/>
                </a:solidFill>
                <a:latin typeface="Times New Roman" charset="0"/>
                <a:cs typeface="ＭＳ Ｐゴシック" charset="0"/>
              </a:endParaRPr>
            </a:p>
            <a:p>
              <a:pPr eaLnBrk="0" hangingPunct="0"/>
              <a:endParaRPr lang="en-US" sz="2200">
                <a:solidFill>
                  <a:srgbClr val="000000"/>
                </a:solidFill>
                <a:latin typeface="Times New Roman" charset="0"/>
                <a:cs typeface="ＭＳ Ｐゴシック" charset="0"/>
              </a:endParaRPr>
            </a:p>
            <a:p>
              <a:pPr eaLnBrk="0" hangingPunct="0"/>
              <a:endParaRPr lang="en-US" sz="1800">
                <a:solidFill>
                  <a:srgbClr val="000000"/>
                </a:solidFill>
                <a:latin typeface="Times New Roman" charset="0"/>
                <a:cs typeface="ＭＳ Ｐゴシック" charset="0"/>
              </a:endParaRPr>
            </a:p>
            <a:p>
              <a:pPr eaLnBrk="0" hangingPunct="0"/>
              <a:r>
                <a:rPr lang="en-US" sz="1800" b="1">
                  <a:solidFill>
                    <a:srgbClr val="000000"/>
                  </a:solidFill>
                  <a:latin typeface="Times New Roman" charset="0"/>
                  <a:cs typeface="ＭＳ Ｐゴシック" charset="0"/>
                </a:rPr>
                <a:t>travel(UMD, IAD)</a:t>
              </a:r>
            </a:p>
            <a:p>
              <a:pPr lvl="1" eaLnBrk="0" hangingPunct="0"/>
              <a:endParaRPr lang="en-US" sz="1800">
                <a:solidFill>
                  <a:srgbClr val="000000"/>
                </a:solidFill>
                <a:latin typeface="Times New Roman" charset="0"/>
                <a:cs typeface="ＭＳ Ｐゴシック" charset="0"/>
              </a:endParaRPr>
            </a:p>
            <a:p>
              <a:pPr lvl="1" eaLnBrk="0" hangingPunct="0"/>
              <a:endParaRPr lang="en-US" sz="2200">
                <a:solidFill>
                  <a:srgbClr val="000000"/>
                </a:solidFill>
                <a:latin typeface="Times New Roman" charset="0"/>
                <a:cs typeface="ＭＳ Ｐゴシック" charset="0"/>
              </a:endParaRPr>
            </a:p>
            <a:p>
              <a:pPr lvl="1" eaLnBrk="0" hangingPunct="0"/>
              <a:endParaRPr lang="en-US" sz="1800">
                <a:solidFill>
                  <a:srgbClr val="000000"/>
                </a:solidFill>
                <a:latin typeface="Times New Roman" charset="0"/>
                <a:cs typeface="ＭＳ Ｐゴシック" charset="0"/>
              </a:endParaRPr>
            </a:p>
            <a:p>
              <a:pPr eaLnBrk="0" hangingPunct="0"/>
              <a:r>
                <a:rPr lang="en-US" sz="1800">
                  <a:solidFill>
                    <a:srgbClr val="000000"/>
                  </a:solidFill>
                  <a:latin typeface="Times New Roman" charset="0"/>
                  <a:cs typeface="ＭＳ Ｐゴシック" charset="0"/>
                </a:rPr>
                <a:t>fly(BWI, Toulouse)</a:t>
              </a:r>
            </a:p>
            <a:p>
              <a:pPr eaLnBrk="0" hangingPunct="0"/>
              <a:r>
                <a:rPr lang="en-US" sz="1800" b="1">
                  <a:solidFill>
                    <a:srgbClr val="000000"/>
                  </a:solidFill>
                  <a:latin typeface="Times New Roman" charset="0"/>
                  <a:cs typeface="ＭＳ Ｐゴシック" charset="0"/>
                </a:rPr>
                <a:t>travel(TLS, LAAS)</a:t>
              </a:r>
            </a:p>
          </p:txBody>
        </p:sp>
        <p:sp>
          <p:nvSpPr>
            <p:cNvPr id="28" name="Rectangle 7">
              <a:extLst>
                <a:ext uri="{FF2B5EF4-FFF2-40B4-BE49-F238E27FC236}">
                  <a16:creationId xmlns:a16="http://schemas.microsoft.com/office/drawing/2014/main" id="{7AA69524-EDE9-794F-ACB8-13611319AB90}"/>
                </a:ext>
              </a:extLst>
            </p:cNvPr>
            <p:cNvSpPr>
              <a:spLocks noChangeArrowheads="1"/>
            </p:cNvSpPr>
            <p:nvPr/>
          </p:nvSpPr>
          <p:spPr bwMode="auto">
            <a:xfrm>
              <a:off x="6975475" y="5591175"/>
              <a:ext cx="1881188" cy="855663"/>
            </a:xfrm>
            <a:prstGeom prst="rect">
              <a:avLst/>
            </a:prstGeom>
            <a:solidFill>
              <a:srgbClr val="C8FEC8"/>
            </a:solidFill>
            <a:ln w="12700">
              <a:solidFill>
                <a:schemeClr val="tx1"/>
              </a:solidFill>
              <a:miter lim="800000"/>
              <a:headEnd/>
              <a:tailEnd/>
            </a:ln>
          </p:spPr>
          <p:txBody>
            <a:bodyPr wrap="none" lIns="45720" tIns="9144" rIns="0" bIns="9144" anchor="ctr">
              <a:spAutoFit/>
            </a:bodyPr>
            <a:lstStyle/>
            <a:p>
              <a:pPr eaLnBrk="0" hangingPunct="0"/>
              <a:r>
                <a:rPr lang="en-US" sz="1800">
                  <a:solidFill>
                    <a:srgbClr val="000000"/>
                  </a:solidFill>
                  <a:latin typeface="Times New Roman" charset="0"/>
                  <a:cs typeface="ＭＳ Ｐゴシック" charset="0"/>
                </a:rPr>
                <a:t>get-taxi</a:t>
              </a:r>
            </a:p>
            <a:p>
              <a:pPr eaLnBrk="0" hangingPunct="0"/>
              <a:r>
                <a:rPr lang="en-US" sz="1800">
                  <a:solidFill>
                    <a:srgbClr val="000000"/>
                  </a:solidFill>
                  <a:latin typeface="Times New Roman" charset="0"/>
                  <a:cs typeface="ＭＳ Ｐゴシック" charset="0"/>
                </a:rPr>
                <a:t>ride(TLS,Toulouse)</a:t>
              </a:r>
            </a:p>
            <a:p>
              <a:pPr eaLnBrk="0" hangingPunct="0"/>
              <a:r>
                <a:rPr lang="en-US" sz="1800">
                  <a:solidFill>
                    <a:srgbClr val="000000"/>
                  </a:solidFill>
                  <a:latin typeface="Times New Roman" charset="0"/>
                  <a:cs typeface="ＭＳ Ｐゴシック" charset="0"/>
                </a:rPr>
                <a:t>pay-driver</a:t>
              </a:r>
            </a:p>
          </p:txBody>
        </p:sp>
        <p:sp>
          <p:nvSpPr>
            <p:cNvPr id="29" name="Rectangle 8">
              <a:extLst>
                <a:ext uri="{FF2B5EF4-FFF2-40B4-BE49-F238E27FC236}">
                  <a16:creationId xmlns:a16="http://schemas.microsoft.com/office/drawing/2014/main" id="{144BDF48-0796-9841-833D-77B2017FF491}"/>
                </a:ext>
              </a:extLst>
            </p:cNvPr>
            <p:cNvSpPr>
              <a:spLocks noChangeArrowheads="1"/>
            </p:cNvSpPr>
            <p:nvPr/>
          </p:nvSpPr>
          <p:spPr bwMode="auto">
            <a:xfrm>
              <a:off x="6988175" y="2994025"/>
              <a:ext cx="2155825" cy="855663"/>
            </a:xfrm>
            <a:prstGeom prst="rect">
              <a:avLst/>
            </a:prstGeom>
            <a:solidFill>
              <a:srgbClr val="CCFFFF"/>
            </a:solidFill>
            <a:ln w="12700">
              <a:solidFill>
                <a:schemeClr val="tx1"/>
              </a:solidFill>
              <a:miter lim="800000"/>
              <a:headEnd/>
              <a:tailEnd/>
            </a:ln>
          </p:spPr>
          <p:txBody>
            <a:bodyPr wrap="none" lIns="45720" tIns="9144" rIns="45720" bIns="9144" anchor="ctr">
              <a:spAutoFit/>
            </a:bodyPr>
            <a:lstStyle/>
            <a:p>
              <a:pPr eaLnBrk="0" hangingPunct="0"/>
              <a:r>
                <a:rPr lang="en-US" sz="1800">
                  <a:solidFill>
                    <a:srgbClr val="000000"/>
                  </a:solidFill>
                  <a:latin typeface="Times New Roman" charset="0"/>
                  <a:cs typeface="ＭＳ Ｐゴシック" charset="0"/>
                </a:rPr>
                <a:t>go-to-travel-web-site</a:t>
              </a:r>
            </a:p>
            <a:p>
              <a:pPr eaLnBrk="0" hangingPunct="0"/>
              <a:r>
                <a:rPr lang="en-US" sz="1800">
                  <a:solidFill>
                    <a:srgbClr val="000000"/>
                  </a:solidFill>
                  <a:latin typeface="Times New Roman" charset="0"/>
                  <a:cs typeface="ＭＳ Ｐゴシック" charset="0"/>
                </a:rPr>
                <a:t>find-flights(IAD,TLS)</a:t>
              </a:r>
            </a:p>
            <a:p>
              <a:pPr eaLnBrk="0" hangingPunct="0"/>
              <a:r>
                <a:rPr lang="en-US" sz="1800">
                  <a:solidFill>
                    <a:srgbClr val="000000"/>
                  </a:solidFill>
                  <a:latin typeface="Times New Roman" charset="0"/>
                  <a:cs typeface="ＭＳ Ｐゴシック" charset="0"/>
                </a:rPr>
                <a:t>buy-ticket(IAD,TLS)</a:t>
              </a:r>
            </a:p>
          </p:txBody>
        </p:sp>
        <p:sp>
          <p:nvSpPr>
            <p:cNvPr id="30" name="Rectangle 9">
              <a:extLst>
                <a:ext uri="{FF2B5EF4-FFF2-40B4-BE49-F238E27FC236}">
                  <a16:creationId xmlns:a16="http://schemas.microsoft.com/office/drawing/2014/main" id="{055F7988-CA40-4A4E-84BB-03C9FCFB27AC}"/>
                </a:ext>
              </a:extLst>
            </p:cNvPr>
            <p:cNvSpPr>
              <a:spLocks noChangeArrowheads="1"/>
            </p:cNvSpPr>
            <p:nvPr/>
          </p:nvSpPr>
          <p:spPr bwMode="auto">
            <a:xfrm>
              <a:off x="6988175" y="4143375"/>
              <a:ext cx="1666875" cy="855663"/>
            </a:xfrm>
            <a:prstGeom prst="rect">
              <a:avLst/>
            </a:prstGeom>
            <a:solidFill>
              <a:srgbClr val="C8FEC8"/>
            </a:solidFill>
            <a:ln w="12700">
              <a:solidFill>
                <a:schemeClr val="tx1"/>
              </a:solidFill>
              <a:miter lim="800000"/>
              <a:headEnd/>
              <a:tailEnd/>
            </a:ln>
          </p:spPr>
          <p:txBody>
            <a:bodyPr wrap="none" lIns="45720" tIns="9144" rIns="45720" bIns="9144" anchor="ctr">
              <a:spAutoFit/>
            </a:bodyPr>
            <a:lstStyle/>
            <a:p>
              <a:pPr eaLnBrk="0" hangingPunct="0"/>
              <a:r>
                <a:rPr lang="en-US" sz="1800">
                  <a:solidFill>
                    <a:srgbClr val="000000"/>
                  </a:solidFill>
                  <a:latin typeface="Times New Roman" charset="0"/>
                  <a:cs typeface="ＭＳ Ｐゴシック" charset="0"/>
                </a:rPr>
                <a:t>get-taxi</a:t>
              </a:r>
            </a:p>
            <a:p>
              <a:pPr eaLnBrk="0" hangingPunct="0"/>
              <a:r>
                <a:rPr lang="en-US" sz="1800">
                  <a:solidFill>
                    <a:srgbClr val="000000"/>
                  </a:solidFill>
                  <a:latin typeface="Times New Roman" charset="0"/>
                  <a:cs typeface="ＭＳ Ｐゴシック" charset="0"/>
                </a:rPr>
                <a:t>ride(UMD, IAD)</a:t>
              </a:r>
            </a:p>
            <a:p>
              <a:pPr eaLnBrk="0" hangingPunct="0"/>
              <a:r>
                <a:rPr lang="en-US" sz="1800">
                  <a:solidFill>
                    <a:srgbClr val="000000"/>
                  </a:solidFill>
                  <a:latin typeface="Times New Roman" charset="0"/>
                  <a:cs typeface="ＭＳ Ｐゴシック" charset="0"/>
                </a:rPr>
                <a:t>pay-driver</a:t>
              </a:r>
            </a:p>
          </p:txBody>
        </p:sp>
        <p:sp>
          <p:nvSpPr>
            <p:cNvPr id="31" name="Arc 10">
              <a:extLst>
                <a:ext uri="{FF2B5EF4-FFF2-40B4-BE49-F238E27FC236}">
                  <a16:creationId xmlns:a16="http://schemas.microsoft.com/office/drawing/2014/main" id="{88D235D0-D55F-3849-B1BC-1DA83DF51614}"/>
                </a:ext>
              </a:extLst>
            </p:cNvPr>
            <p:cNvSpPr>
              <a:spLocks/>
            </p:cNvSpPr>
            <p:nvPr/>
          </p:nvSpPr>
          <p:spPr bwMode="auto">
            <a:xfrm rot="5400000">
              <a:off x="6693694" y="3137694"/>
              <a:ext cx="406400" cy="211138"/>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38100" cap="rnd">
              <a:solidFill>
                <a:srgbClr val="003399"/>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solidFill>
                  <a:srgbClr val="000000"/>
                </a:solidFill>
                <a:latin typeface="Arial" charset="0"/>
                <a:cs typeface="ＭＳ Ｐゴシック" charset="0"/>
              </a:endParaRPr>
            </a:p>
          </p:txBody>
        </p:sp>
        <p:sp>
          <p:nvSpPr>
            <p:cNvPr id="32" name="Arc 11">
              <a:extLst>
                <a:ext uri="{FF2B5EF4-FFF2-40B4-BE49-F238E27FC236}">
                  <a16:creationId xmlns:a16="http://schemas.microsoft.com/office/drawing/2014/main" id="{679D7C0A-479A-6A4D-A28A-0E52BED57200}"/>
                </a:ext>
              </a:extLst>
            </p:cNvPr>
            <p:cNvSpPr>
              <a:spLocks/>
            </p:cNvSpPr>
            <p:nvPr/>
          </p:nvSpPr>
          <p:spPr bwMode="auto">
            <a:xfrm rot="5400000">
              <a:off x="6670675" y="5649913"/>
              <a:ext cx="406400" cy="2159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38100" cap="rnd">
              <a:solidFill>
                <a:srgbClr val="003399"/>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solidFill>
                  <a:srgbClr val="000000"/>
                </a:solidFill>
                <a:latin typeface="Arial" charset="0"/>
                <a:cs typeface="ＭＳ Ｐゴシック" charset="0"/>
              </a:endParaRPr>
            </a:p>
          </p:txBody>
        </p:sp>
        <p:sp>
          <p:nvSpPr>
            <p:cNvPr id="33" name="Arc 12">
              <a:extLst>
                <a:ext uri="{FF2B5EF4-FFF2-40B4-BE49-F238E27FC236}">
                  <a16:creationId xmlns:a16="http://schemas.microsoft.com/office/drawing/2014/main" id="{48E873DC-FFCA-A645-AB91-191957991C9A}"/>
                </a:ext>
              </a:extLst>
            </p:cNvPr>
            <p:cNvSpPr>
              <a:spLocks/>
            </p:cNvSpPr>
            <p:nvPr/>
          </p:nvSpPr>
          <p:spPr bwMode="auto">
            <a:xfrm rot="5400000">
              <a:off x="6378575" y="2614613"/>
              <a:ext cx="406400" cy="2159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38100" cap="rnd">
              <a:solidFill>
                <a:srgbClr val="003399"/>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solidFill>
                  <a:srgbClr val="000000"/>
                </a:solidFill>
                <a:latin typeface="Arial" charset="0"/>
                <a:cs typeface="ＭＳ Ｐゴシック" charset="0"/>
              </a:endParaRPr>
            </a:p>
          </p:txBody>
        </p:sp>
        <p:sp>
          <p:nvSpPr>
            <p:cNvPr id="34" name="Arc 15">
              <a:extLst>
                <a:ext uri="{FF2B5EF4-FFF2-40B4-BE49-F238E27FC236}">
                  <a16:creationId xmlns:a16="http://schemas.microsoft.com/office/drawing/2014/main" id="{5E4554AE-290E-AD47-B891-DC7B036FCD56}"/>
                </a:ext>
              </a:extLst>
            </p:cNvPr>
            <p:cNvSpPr>
              <a:spLocks/>
            </p:cNvSpPr>
            <p:nvPr/>
          </p:nvSpPr>
          <p:spPr bwMode="auto">
            <a:xfrm rot="5400000">
              <a:off x="6693694" y="4229894"/>
              <a:ext cx="406400" cy="211138"/>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38100" cap="rnd">
              <a:solidFill>
                <a:srgbClr val="003399"/>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solidFill>
                  <a:srgbClr val="000000"/>
                </a:solidFill>
                <a:latin typeface="Arial" charset="0"/>
                <a:cs typeface="ＭＳ Ｐゴシック" charset="0"/>
              </a:endParaRPr>
            </a:p>
          </p:txBody>
        </p:sp>
        <p:sp>
          <p:nvSpPr>
            <p:cNvPr id="35" name="Rectangle 23">
              <a:extLst>
                <a:ext uri="{FF2B5EF4-FFF2-40B4-BE49-F238E27FC236}">
                  <a16:creationId xmlns:a16="http://schemas.microsoft.com/office/drawing/2014/main" id="{FA59E19F-DC28-F945-AA3D-BE9D8FC7C42A}"/>
                </a:ext>
              </a:extLst>
            </p:cNvPr>
            <p:cNvSpPr>
              <a:spLocks noChangeArrowheads="1"/>
            </p:cNvSpPr>
            <p:nvPr/>
          </p:nvSpPr>
          <p:spPr bwMode="auto">
            <a:xfrm>
              <a:off x="3851275" y="2676525"/>
              <a:ext cx="2190750" cy="590550"/>
            </a:xfrm>
            <a:prstGeom prst="rect">
              <a:avLst/>
            </a:prstGeom>
            <a:solidFill>
              <a:srgbClr val="FCFEB9"/>
            </a:solidFill>
            <a:ln w="12700">
              <a:solidFill>
                <a:schemeClr val="tx1"/>
              </a:solidFill>
              <a:miter lim="800000"/>
              <a:headEnd/>
              <a:tailEnd/>
            </a:ln>
          </p:spPr>
          <p:txBody>
            <a:bodyPr wrap="none" lIns="45720" tIns="18288" rIns="45720" bIns="18288">
              <a:spAutoFit/>
            </a:bodyPr>
            <a:lstStyle/>
            <a:p>
              <a:pPr eaLnBrk="0" hangingPunct="0"/>
              <a:r>
                <a:rPr lang="en-US" sz="1800" b="1">
                  <a:solidFill>
                    <a:srgbClr val="000000"/>
                  </a:solidFill>
                  <a:latin typeface="Times New Roman" charset="0"/>
                  <a:cs typeface="ＭＳ Ｐゴシック" charset="0"/>
                </a:rPr>
                <a:t>get-ticket(BWI, TLS)</a:t>
              </a:r>
              <a:br>
                <a:rPr lang="en-US" sz="1800" b="1">
                  <a:solidFill>
                    <a:srgbClr val="000000"/>
                  </a:solidFill>
                  <a:latin typeface="Times New Roman" charset="0"/>
                  <a:cs typeface="ＭＳ Ｐゴシック" charset="0"/>
                </a:rPr>
              </a:br>
              <a:endParaRPr lang="en-US" sz="1800" b="1">
                <a:solidFill>
                  <a:srgbClr val="000000"/>
                </a:solidFill>
                <a:latin typeface="Times New Roman" charset="0"/>
                <a:cs typeface="ＭＳ Ｐゴシック" charset="0"/>
              </a:endParaRPr>
            </a:p>
            <a:p>
              <a:pPr eaLnBrk="0" hangingPunct="0"/>
              <a:endParaRPr lang="en-US" sz="1800" b="1">
                <a:solidFill>
                  <a:srgbClr val="000000"/>
                </a:solidFill>
                <a:latin typeface="Times New Roman" charset="0"/>
                <a:cs typeface="ＭＳ Ｐゴシック" charset="0"/>
              </a:endParaRPr>
            </a:p>
          </p:txBody>
        </p:sp>
        <p:sp>
          <p:nvSpPr>
            <p:cNvPr id="36" name="Rectangle 24">
              <a:extLst>
                <a:ext uri="{FF2B5EF4-FFF2-40B4-BE49-F238E27FC236}">
                  <a16:creationId xmlns:a16="http://schemas.microsoft.com/office/drawing/2014/main" id="{F47B2DC8-CDA3-1E4B-A308-C37009770660}"/>
                </a:ext>
              </a:extLst>
            </p:cNvPr>
            <p:cNvSpPr>
              <a:spLocks noChangeArrowheads="1"/>
            </p:cNvSpPr>
            <p:nvPr/>
          </p:nvSpPr>
          <p:spPr bwMode="auto">
            <a:xfrm>
              <a:off x="3521075" y="2994025"/>
              <a:ext cx="2193925" cy="703263"/>
            </a:xfrm>
            <a:prstGeom prst="rect">
              <a:avLst/>
            </a:prstGeom>
            <a:solidFill>
              <a:srgbClr val="CCFFFF"/>
            </a:solidFill>
            <a:ln w="12700">
              <a:solidFill>
                <a:schemeClr val="tx1"/>
              </a:solidFill>
              <a:miter lim="800000"/>
              <a:headEnd/>
              <a:tailEnd/>
            </a:ln>
          </p:spPr>
          <p:txBody>
            <a:bodyPr wrap="none" lIns="45720" tIns="9144" rIns="45720" bIns="9144" anchor="ctr">
              <a:spAutoFit/>
            </a:bodyPr>
            <a:lstStyle/>
            <a:p>
              <a:pPr eaLnBrk="0" hangingPunct="0"/>
              <a:r>
                <a:rPr lang="en-US" sz="1800">
                  <a:solidFill>
                    <a:srgbClr val="000000"/>
                  </a:solidFill>
                  <a:latin typeface="Times New Roman" charset="0"/>
                  <a:cs typeface="ＭＳ Ｐゴシック" charset="0"/>
                </a:rPr>
                <a:t>go-to-travel-web-site</a:t>
              </a:r>
            </a:p>
            <a:p>
              <a:pPr eaLnBrk="0" hangingPunct="0"/>
              <a:r>
                <a:rPr lang="en-US" sz="1800">
                  <a:solidFill>
                    <a:srgbClr val="000000"/>
                  </a:solidFill>
                  <a:latin typeface="Times New Roman" charset="0"/>
                  <a:cs typeface="ＭＳ Ｐゴシック" charset="0"/>
                </a:rPr>
                <a:t>find-flights(BWI,TLS)</a:t>
              </a:r>
            </a:p>
            <a:p>
              <a:pPr eaLnBrk="0" hangingPunct="0"/>
              <a:r>
                <a:rPr lang="en-US" sz="800">
                  <a:solidFill>
                    <a:srgbClr val="000000"/>
                  </a:solidFill>
                  <a:latin typeface="Times New Roman" charset="0"/>
                  <a:cs typeface="ＭＳ Ｐゴシック" charset="0"/>
                </a:rPr>
                <a:t> </a:t>
              </a:r>
              <a:endParaRPr lang="en-US" sz="1800">
                <a:solidFill>
                  <a:srgbClr val="000000"/>
                </a:solidFill>
                <a:latin typeface="Times New Roman" charset="0"/>
                <a:cs typeface="ＭＳ Ｐゴシック" charset="0"/>
              </a:endParaRPr>
            </a:p>
          </p:txBody>
        </p:sp>
        <p:sp>
          <p:nvSpPr>
            <p:cNvPr id="37" name="Arc 25">
              <a:extLst>
                <a:ext uri="{FF2B5EF4-FFF2-40B4-BE49-F238E27FC236}">
                  <a16:creationId xmlns:a16="http://schemas.microsoft.com/office/drawing/2014/main" id="{1B62D59C-6539-5747-A6A9-FF4F15576A33}"/>
                </a:ext>
              </a:extLst>
            </p:cNvPr>
            <p:cNvSpPr>
              <a:spLocks/>
            </p:cNvSpPr>
            <p:nvPr/>
          </p:nvSpPr>
          <p:spPr bwMode="auto">
            <a:xfrm rot="16200000" flipH="1">
              <a:off x="5921375" y="2601913"/>
              <a:ext cx="406400" cy="2159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38100" cap="rnd">
              <a:solidFill>
                <a:srgbClr val="003399"/>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solidFill>
                  <a:srgbClr val="000000"/>
                </a:solidFill>
                <a:latin typeface="Arial" charset="0"/>
                <a:cs typeface="ＭＳ Ｐゴシック" charset="0"/>
              </a:endParaRPr>
            </a:p>
          </p:txBody>
        </p:sp>
        <p:cxnSp>
          <p:nvCxnSpPr>
            <p:cNvPr id="38" name="AutoShape 26">
              <a:extLst>
                <a:ext uri="{FF2B5EF4-FFF2-40B4-BE49-F238E27FC236}">
                  <a16:creationId xmlns:a16="http://schemas.microsoft.com/office/drawing/2014/main" id="{47198961-B9C6-2A4B-90CD-82B23BB56060}"/>
                </a:ext>
              </a:extLst>
            </p:cNvPr>
            <p:cNvCxnSpPr>
              <a:cxnSpLocks noChangeShapeType="1"/>
              <a:stCxn id="40" idx="3"/>
            </p:cNvCxnSpPr>
            <p:nvPr/>
          </p:nvCxnSpPr>
          <p:spPr bwMode="auto">
            <a:xfrm flipV="1">
              <a:off x="5549900" y="2703513"/>
              <a:ext cx="811213" cy="1128712"/>
            </a:xfrm>
            <a:prstGeom prst="curvedConnector2">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39" name="Arc 27">
              <a:extLst>
                <a:ext uri="{FF2B5EF4-FFF2-40B4-BE49-F238E27FC236}">
                  <a16:creationId xmlns:a16="http://schemas.microsoft.com/office/drawing/2014/main" id="{0BA9DB13-FC5E-3842-9D7C-4829922D78B4}"/>
                </a:ext>
              </a:extLst>
            </p:cNvPr>
            <p:cNvSpPr>
              <a:spLocks/>
            </p:cNvSpPr>
            <p:nvPr/>
          </p:nvSpPr>
          <p:spPr bwMode="auto">
            <a:xfrm rot="16200000" flipH="1">
              <a:off x="5591175" y="3135313"/>
              <a:ext cx="406400" cy="2159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38100" cap="rnd">
              <a:solidFill>
                <a:srgbClr val="003399"/>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solidFill>
                  <a:srgbClr val="000000"/>
                </a:solidFill>
                <a:latin typeface="Arial" charset="0"/>
                <a:cs typeface="ＭＳ Ｐゴシック" charset="0"/>
              </a:endParaRPr>
            </a:p>
          </p:txBody>
        </p:sp>
        <p:sp>
          <p:nvSpPr>
            <p:cNvPr id="40" name="Rectangle 28">
              <a:extLst>
                <a:ext uri="{FF2B5EF4-FFF2-40B4-BE49-F238E27FC236}">
                  <a16:creationId xmlns:a16="http://schemas.microsoft.com/office/drawing/2014/main" id="{D64DC418-CCAD-B947-AFCB-686A9FEB83B3}"/>
                </a:ext>
              </a:extLst>
            </p:cNvPr>
            <p:cNvSpPr>
              <a:spLocks noChangeArrowheads="1"/>
            </p:cNvSpPr>
            <p:nvPr/>
          </p:nvSpPr>
          <p:spPr bwMode="auto">
            <a:xfrm>
              <a:off x="3937000" y="3641725"/>
              <a:ext cx="1612900" cy="379413"/>
            </a:xfrm>
            <a:prstGeom prst="rect">
              <a:avLst/>
            </a:prstGeom>
            <a:solidFill>
              <a:schemeClr val="bg1"/>
            </a:solidFill>
            <a:ln w="12700">
              <a:solidFill>
                <a:srgbClr val="FF230C"/>
              </a:solidFill>
              <a:miter lim="800000"/>
              <a:headEnd/>
              <a:tailEnd/>
            </a:ln>
          </p:spPr>
          <p:txBody>
            <a:bodyPr wrap="none">
              <a:spAutoFit/>
            </a:bodyPr>
            <a:lstStyle/>
            <a:p>
              <a:pPr eaLnBrk="0" hangingPunct="0"/>
              <a:r>
                <a:rPr lang="en-US" sz="1800">
                  <a:solidFill>
                    <a:srgbClr val="000000"/>
                  </a:solidFill>
                  <a:latin typeface="Times New Roman" charset="0"/>
                  <a:cs typeface="ＭＳ Ｐゴシック" charset="0"/>
                </a:rPr>
                <a:t> </a:t>
              </a:r>
              <a:r>
                <a:rPr lang="en-US" sz="1800" b="1" i="1">
                  <a:solidFill>
                    <a:srgbClr val="FF230C"/>
                  </a:solidFill>
                  <a:latin typeface="Times New Roman" charset="0"/>
                  <a:cs typeface="ＭＳ Ｐゴシック" charset="0"/>
                </a:rPr>
                <a:t>BACKTRACK</a:t>
              </a:r>
            </a:p>
          </p:txBody>
        </p:sp>
      </p:grpSp>
      <p:sp>
        <p:nvSpPr>
          <p:cNvPr id="41" name="Rectangle 4">
            <a:extLst>
              <a:ext uri="{FF2B5EF4-FFF2-40B4-BE49-F238E27FC236}">
                <a16:creationId xmlns:a16="http://schemas.microsoft.com/office/drawing/2014/main" id="{8760575C-420C-8145-95E0-28BB7C639CFA}"/>
              </a:ext>
            </a:extLst>
          </p:cNvPr>
          <p:cNvSpPr>
            <a:spLocks noChangeArrowheads="1"/>
          </p:cNvSpPr>
          <p:nvPr/>
        </p:nvSpPr>
        <p:spPr bwMode="auto">
          <a:xfrm>
            <a:off x="9220679" y="12121264"/>
            <a:ext cx="111088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eaLnBrk="0" hangingPunct="0"/>
            <a:r>
              <a:rPr lang="en-US" sz="1400" dirty="0">
                <a:solidFill>
                  <a:srgbClr val="000000"/>
                </a:solidFill>
                <a:latin typeface="Arial" charset="0"/>
                <a:cs typeface="ＭＳ Ｐゴシック" charset="0"/>
              </a:rPr>
              <a:t>Dana Nau: Lecture slides for</a:t>
            </a:r>
            <a:r>
              <a:rPr lang="en-US" sz="1400" i="1" dirty="0">
                <a:solidFill>
                  <a:srgbClr val="000000"/>
                </a:solidFill>
                <a:latin typeface="Arial" charset="0"/>
                <a:cs typeface="ＭＳ Ｐゴシック" charset="0"/>
              </a:rPr>
              <a:t> Automated Planning</a:t>
            </a:r>
            <a:br>
              <a:rPr lang="en-US" sz="1400" dirty="0">
                <a:solidFill>
                  <a:srgbClr val="000000"/>
                </a:solidFill>
                <a:latin typeface="Arial" charset="0"/>
                <a:cs typeface="ＭＳ Ｐゴシック" charset="0"/>
              </a:rPr>
            </a:br>
            <a:r>
              <a:rPr lang="en-US" sz="1400" dirty="0">
                <a:solidFill>
                  <a:srgbClr val="000000"/>
                </a:solidFill>
                <a:latin typeface="Arial" charset="0"/>
                <a:cs typeface="ＭＳ Ｐゴシック" charset="0"/>
              </a:rPr>
              <a:t>Licensed under the Creative Commons Attribution-</a:t>
            </a:r>
            <a:r>
              <a:rPr lang="en-US" sz="1400" dirty="0" err="1">
                <a:solidFill>
                  <a:srgbClr val="000000"/>
                </a:solidFill>
                <a:latin typeface="Arial" charset="0"/>
                <a:cs typeface="ＭＳ Ｐゴシック" charset="0"/>
              </a:rPr>
              <a:t>NonCommercial</a:t>
            </a:r>
            <a:r>
              <a:rPr lang="en-US" sz="1400" dirty="0">
                <a:solidFill>
                  <a:srgbClr val="000000"/>
                </a:solidFill>
                <a:latin typeface="Arial" charset="0"/>
                <a:cs typeface="ＭＳ Ｐゴシック" charset="0"/>
              </a:rPr>
              <a:t>-</a:t>
            </a:r>
            <a:r>
              <a:rPr lang="en-US" sz="1400" dirty="0" err="1">
                <a:solidFill>
                  <a:srgbClr val="000000"/>
                </a:solidFill>
                <a:latin typeface="Arial" charset="0"/>
                <a:cs typeface="ＭＳ Ｐゴシック" charset="0"/>
              </a:rPr>
              <a:t>ShareAlike</a:t>
            </a:r>
            <a:r>
              <a:rPr lang="en-US" sz="1400" dirty="0">
                <a:solidFill>
                  <a:srgbClr val="000000"/>
                </a:solidFill>
                <a:latin typeface="Arial" charset="0"/>
                <a:cs typeface="ＭＳ Ｐゴシック" charset="0"/>
              </a:rPr>
              <a:t> License: http://</a:t>
            </a:r>
            <a:r>
              <a:rPr lang="en-US" sz="1400" dirty="0" err="1">
                <a:solidFill>
                  <a:srgbClr val="000000"/>
                </a:solidFill>
                <a:latin typeface="Arial" charset="0"/>
                <a:cs typeface="ＭＳ Ｐゴシック" charset="0"/>
              </a:rPr>
              <a:t>creativecommons.org</a:t>
            </a:r>
            <a:r>
              <a:rPr lang="en-US" sz="1400" dirty="0">
                <a:solidFill>
                  <a:srgbClr val="000000"/>
                </a:solidFill>
                <a:latin typeface="Arial" charset="0"/>
                <a:cs typeface="ＭＳ Ｐゴシック" charset="0"/>
              </a:rPr>
              <a:t>/licenses/by-</a:t>
            </a:r>
            <a:r>
              <a:rPr lang="en-US" sz="1400" dirty="0" err="1">
                <a:solidFill>
                  <a:srgbClr val="000000"/>
                </a:solidFill>
                <a:latin typeface="Arial" charset="0"/>
                <a:cs typeface="ＭＳ Ｐゴシック" charset="0"/>
              </a:rPr>
              <a:t>nc</a:t>
            </a:r>
            <a:r>
              <a:rPr lang="en-US" sz="1400" dirty="0">
                <a:solidFill>
                  <a:srgbClr val="000000"/>
                </a:solidFill>
                <a:latin typeface="Arial" charset="0"/>
                <a:cs typeface="ＭＳ Ｐゴシック" charset="0"/>
              </a:rPr>
              <a:t>-</a:t>
            </a:r>
            <a:r>
              <a:rPr lang="en-US" sz="1400" dirty="0" err="1">
                <a:solidFill>
                  <a:srgbClr val="000000"/>
                </a:solidFill>
                <a:latin typeface="Arial" charset="0"/>
                <a:cs typeface="ＭＳ Ｐゴシック" charset="0"/>
              </a:rPr>
              <a:t>sa</a:t>
            </a:r>
            <a:r>
              <a:rPr lang="en-US" sz="1400" dirty="0">
                <a:solidFill>
                  <a:srgbClr val="000000"/>
                </a:solidFill>
                <a:latin typeface="Arial" charset="0"/>
                <a:cs typeface="ＭＳ Ｐゴシック" charset="0"/>
              </a:rPr>
              <a:t>/2.0/</a:t>
            </a:r>
          </a:p>
        </p:txBody>
      </p:sp>
    </p:spTree>
    <p:extLst>
      <p:ext uri="{BB962C8B-B14F-4D97-AF65-F5344CB8AC3E}">
        <p14:creationId xmlns:p14="http://schemas.microsoft.com/office/powerpoint/2010/main" val="4094888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555C4-4595-4943-A963-98F288030624}"/>
              </a:ext>
            </a:extLst>
          </p:cNvPr>
          <p:cNvSpPr>
            <a:spLocks noGrp="1"/>
          </p:cNvSpPr>
          <p:nvPr>
            <p:ph type="title"/>
          </p:nvPr>
        </p:nvSpPr>
        <p:spPr>
          <a:xfrm>
            <a:off x="3041374" y="730250"/>
            <a:ext cx="8241222" cy="2881564"/>
          </a:xfrm>
        </p:spPr>
        <p:txBody>
          <a:bodyPr/>
          <a:lstStyle/>
          <a:p>
            <a:r>
              <a:rPr lang="en-US" dirty="0"/>
              <a:t>How is HTN Planning done?</a:t>
            </a:r>
          </a:p>
        </p:txBody>
      </p:sp>
      <p:sp>
        <p:nvSpPr>
          <p:cNvPr id="3" name="Text Placeholder 2">
            <a:extLst>
              <a:ext uri="{FF2B5EF4-FFF2-40B4-BE49-F238E27FC236}">
                <a16:creationId xmlns:a16="http://schemas.microsoft.com/office/drawing/2014/main" id="{6ED76258-350B-BC4D-B193-669FC19185AC}"/>
              </a:ext>
            </a:extLst>
          </p:cNvPr>
          <p:cNvSpPr>
            <a:spLocks noGrp="1"/>
          </p:cNvSpPr>
          <p:nvPr>
            <p:ph type="body" sz="quarter" idx="10"/>
          </p:nvPr>
        </p:nvSpPr>
        <p:spPr/>
        <p:txBody>
          <a:bodyPr/>
          <a:lstStyle/>
          <a:p>
            <a:r>
              <a:rPr lang="en-US" dirty="0"/>
              <a:t>Queue of tasks</a:t>
            </a:r>
          </a:p>
          <a:p>
            <a:r>
              <a:rPr lang="en-US" i="1" dirty="0"/>
              <a:t>Choose </a:t>
            </a:r>
            <a:r>
              <a:rPr lang="en-US" dirty="0"/>
              <a:t>a task to expand</a:t>
            </a:r>
            <a:endParaRPr lang="en-US" i="1" dirty="0"/>
          </a:p>
          <a:p>
            <a:r>
              <a:rPr lang="en-US" dirty="0"/>
              <a:t>If the task is </a:t>
            </a:r>
            <a:r>
              <a:rPr lang="en-US" i="1" dirty="0"/>
              <a:t>primitive</a:t>
            </a:r>
          </a:p>
          <a:p>
            <a:pPr lvl="1"/>
            <a:r>
              <a:rPr lang="en-US" sz="4800" dirty="0"/>
              <a:t>Insert corresponding action in the plan: check the preconditions and apply the effects</a:t>
            </a:r>
          </a:p>
          <a:p>
            <a:r>
              <a:rPr lang="en-US" dirty="0"/>
              <a:t>Else (task is not primitive):</a:t>
            </a:r>
          </a:p>
          <a:p>
            <a:pPr lvl="1"/>
            <a:r>
              <a:rPr lang="en-US" sz="4800" i="1" dirty="0"/>
              <a:t>Choose </a:t>
            </a:r>
            <a:r>
              <a:rPr lang="en-US" sz="4800" dirty="0"/>
              <a:t>a method to use</a:t>
            </a:r>
          </a:p>
          <a:p>
            <a:pPr lvl="1"/>
            <a:r>
              <a:rPr lang="en-US" sz="4800" i="1" dirty="0"/>
              <a:t>Apply </a:t>
            </a:r>
            <a:r>
              <a:rPr lang="en-US" sz="4800" dirty="0"/>
              <a:t>the method: check the preconditions, replace the task in the queue with the task network from the method</a:t>
            </a:r>
          </a:p>
          <a:p>
            <a:pPr marL="0" indent="0">
              <a:buNone/>
            </a:pPr>
            <a:r>
              <a:rPr lang="en-US" sz="5600" dirty="0"/>
              <a:t>Repeat, backtracking as necessary, until the task queue is empty, then return the plan.</a:t>
            </a:r>
          </a:p>
        </p:txBody>
      </p:sp>
      <p:grpSp>
        <p:nvGrpSpPr>
          <p:cNvPr id="20" name="Group 19">
            <a:extLst>
              <a:ext uri="{FF2B5EF4-FFF2-40B4-BE49-F238E27FC236}">
                <a16:creationId xmlns:a16="http://schemas.microsoft.com/office/drawing/2014/main" id="{79C9F55C-7C5A-8A4F-8C54-27CFCE4E0831}"/>
              </a:ext>
            </a:extLst>
          </p:cNvPr>
          <p:cNvGrpSpPr/>
          <p:nvPr/>
        </p:nvGrpSpPr>
        <p:grpSpPr>
          <a:xfrm>
            <a:off x="11389288" y="1239837"/>
            <a:ext cx="8517779" cy="1847847"/>
            <a:chOff x="11389288" y="1239837"/>
            <a:chExt cx="8517779" cy="1847847"/>
          </a:xfrm>
        </p:grpSpPr>
        <p:sp>
          <p:nvSpPr>
            <p:cNvPr id="5" name="Rectangle 5">
              <a:extLst>
                <a:ext uri="{FF2B5EF4-FFF2-40B4-BE49-F238E27FC236}">
                  <a16:creationId xmlns:a16="http://schemas.microsoft.com/office/drawing/2014/main" id="{4874128A-C2BA-5B40-9D34-58ED7F4549FC}"/>
                </a:ext>
              </a:extLst>
            </p:cNvPr>
            <p:cNvSpPr>
              <a:spLocks noChangeArrowheads="1"/>
            </p:cNvSpPr>
            <p:nvPr/>
          </p:nvSpPr>
          <p:spPr bwMode="auto">
            <a:xfrm>
              <a:off x="14984894" y="1239837"/>
              <a:ext cx="4922173" cy="445702"/>
            </a:xfrm>
            <a:prstGeom prst="rect">
              <a:avLst/>
            </a:prstGeom>
            <a:solidFill>
              <a:srgbClr val="FDE3BA"/>
            </a:solidFill>
            <a:ln w="12700">
              <a:solidFill>
                <a:schemeClr val="tx1"/>
              </a:solidFill>
              <a:miter lim="800000"/>
              <a:headEnd/>
              <a:tailEnd/>
            </a:ln>
          </p:spPr>
          <p:txBody>
            <a:bodyPr wrap="none" anchor="ctr">
              <a:spAutoFit/>
            </a:bodyPr>
            <a:lstStyle/>
            <a:p>
              <a:pPr eaLnBrk="0" hangingPunct="0"/>
              <a:r>
                <a:rPr lang="en-US" sz="1800" b="1" dirty="0">
                  <a:solidFill>
                    <a:srgbClr val="000000"/>
                  </a:solidFill>
                  <a:latin typeface="Times New Roman" charset="0"/>
                  <a:cs typeface="ＭＳ Ｐゴシック" charset="0"/>
                </a:rPr>
                <a:t>travel(UMD, LAAS)</a:t>
              </a:r>
              <a:endParaRPr lang="en-US" sz="1800" dirty="0">
                <a:solidFill>
                  <a:srgbClr val="081D58"/>
                </a:solidFill>
                <a:latin typeface="Helvetica" charset="0"/>
                <a:cs typeface="ＭＳ Ｐゴシック" charset="0"/>
              </a:endParaRPr>
            </a:p>
          </p:txBody>
        </p:sp>
        <p:sp>
          <p:nvSpPr>
            <p:cNvPr id="14" name="Rectangle 23">
              <a:extLst>
                <a:ext uri="{FF2B5EF4-FFF2-40B4-BE49-F238E27FC236}">
                  <a16:creationId xmlns:a16="http://schemas.microsoft.com/office/drawing/2014/main" id="{7CE6E9DC-2352-8041-ADC1-96B639C05EC4}"/>
                </a:ext>
              </a:extLst>
            </p:cNvPr>
            <p:cNvSpPr>
              <a:spLocks noChangeArrowheads="1"/>
            </p:cNvSpPr>
            <p:nvPr/>
          </p:nvSpPr>
          <p:spPr bwMode="auto">
            <a:xfrm>
              <a:off x="12129037" y="1857698"/>
              <a:ext cx="4907947" cy="711593"/>
            </a:xfrm>
            <a:prstGeom prst="rect">
              <a:avLst/>
            </a:prstGeom>
            <a:solidFill>
              <a:srgbClr val="FCFEB9"/>
            </a:solidFill>
            <a:ln w="12700">
              <a:solidFill>
                <a:schemeClr val="tx1"/>
              </a:solidFill>
              <a:miter lim="800000"/>
              <a:headEnd/>
              <a:tailEnd/>
            </a:ln>
          </p:spPr>
          <p:txBody>
            <a:bodyPr wrap="none" lIns="45720" tIns="18288" rIns="45720" bIns="18288">
              <a:spAutoFit/>
            </a:bodyPr>
            <a:lstStyle/>
            <a:p>
              <a:pPr eaLnBrk="0" hangingPunct="0"/>
              <a:r>
                <a:rPr lang="en-US" sz="1800" b="1">
                  <a:solidFill>
                    <a:srgbClr val="000000"/>
                  </a:solidFill>
                  <a:latin typeface="Times New Roman" charset="0"/>
                  <a:cs typeface="ＭＳ Ｐゴシック" charset="0"/>
                </a:rPr>
                <a:t>get-ticket(BWI, TLS)</a:t>
              </a:r>
              <a:br>
                <a:rPr lang="en-US" sz="1800" b="1">
                  <a:solidFill>
                    <a:srgbClr val="000000"/>
                  </a:solidFill>
                  <a:latin typeface="Times New Roman" charset="0"/>
                  <a:cs typeface="ＭＳ Ｐゴシック" charset="0"/>
                </a:rPr>
              </a:br>
              <a:endParaRPr lang="en-US" sz="1800" b="1">
                <a:solidFill>
                  <a:srgbClr val="000000"/>
                </a:solidFill>
                <a:latin typeface="Times New Roman" charset="0"/>
                <a:cs typeface="ＭＳ Ｐゴシック" charset="0"/>
              </a:endParaRPr>
            </a:p>
            <a:p>
              <a:pPr eaLnBrk="0" hangingPunct="0"/>
              <a:endParaRPr lang="en-US" sz="1800" b="1">
                <a:solidFill>
                  <a:srgbClr val="000000"/>
                </a:solidFill>
                <a:latin typeface="Times New Roman" charset="0"/>
                <a:cs typeface="ＭＳ Ｐゴシック" charset="0"/>
              </a:endParaRPr>
            </a:p>
          </p:txBody>
        </p:sp>
        <p:sp>
          <p:nvSpPr>
            <p:cNvPr id="15" name="Rectangle 24">
              <a:extLst>
                <a:ext uri="{FF2B5EF4-FFF2-40B4-BE49-F238E27FC236}">
                  <a16:creationId xmlns:a16="http://schemas.microsoft.com/office/drawing/2014/main" id="{1F0A900A-C93D-3443-9FFF-618D12CC8EC3}"/>
                </a:ext>
              </a:extLst>
            </p:cNvPr>
            <p:cNvSpPr>
              <a:spLocks noChangeArrowheads="1"/>
            </p:cNvSpPr>
            <p:nvPr/>
          </p:nvSpPr>
          <p:spPr bwMode="auto">
            <a:xfrm>
              <a:off x="11389288" y="2240275"/>
              <a:ext cx="4915060" cy="847409"/>
            </a:xfrm>
            <a:prstGeom prst="rect">
              <a:avLst/>
            </a:prstGeom>
            <a:solidFill>
              <a:srgbClr val="CCFFFF"/>
            </a:solidFill>
            <a:ln w="12700">
              <a:solidFill>
                <a:schemeClr val="tx1"/>
              </a:solidFill>
              <a:miter lim="800000"/>
              <a:headEnd/>
              <a:tailEnd/>
            </a:ln>
          </p:spPr>
          <p:txBody>
            <a:bodyPr wrap="none" lIns="45720" tIns="9144" rIns="45720" bIns="9144" anchor="ctr">
              <a:spAutoFit/>
            </a:bodyPr>
            <a:lstStyle/>
            <a:p>
              <a:pPr eaLnBrk="0" hangingPunct="0"/>
              <a:r>
                <a:rPr lang="en-US" sz="1800">
                  <a:solidFill>
                    <a:srgbClr val="000000"/>
                  </a:solidFill>
                  <a:latin typeface="Times New Roman" charset="0"/>
                  <a:cs typeface="ＭＳ Ｐゴシック" charset="0"/>
                </a:rPr>
                <a:t>go-to-travel-web-site</a:t>
              </a:r>
            </a:p>
            <a:p>
              <a:pPr eaLnBrk="0" hangingPunct="0"/>
              <a:r>
                <a:rPr lang="en-US" sz="1800">
                  <a:solidFill>
                    <a:srgbClr val="000000"/>
                  </a:solidFill>
                  <a:latin typeface="Times New Roman" charset="0"/>
                  <a:cs typeface="ＭＳ Ｐゴシック" charset="0"/>
                </a:rPr>
                <a:t>find-flights(BWI,TLS)</a:t>
              </a:r>
            </a:p>
            <a:p>
              <a:pPr eaLnBrk="0" hangingPunct="0"/>
              <a:r>
                <a:rPr lang="en-US" sz="800">
                  <a:solidFill>
                    <a:srgbClr val="000000"/>
                  </a:solidFill>
                  <a:latin typeface="Times New Roman" charset="0"/>
                  <a:cs typeface="ＭＳ Ｐゴシック" charset="0"/>
                </a:rPr>
                <a:t> </a:t>
              </a:r>
              <a:endParaRPr lang="en-US" sz="1800">
                <a:solidFill>
                  <a:srgbClr val="000000"/>
                </a:solidFill>
                <a:latin typeface="Times New Roman" charset="0"/>
                <a:cs typeface="ＭＳ Ｐゴシック" charset="0"/>
              </a:endParaRPr>
            </a:p>
          </p:txBody>
        </p:sp>
        <p:sp>
          <p:nvSpPr>
            <p:cNvPr id="16" name="Arc 25">
              <a:extLst>
                <a:ext uri="{FF2B5EF4-FFF2-40B4-BE49-F238E27FC236}">
                  <a16:creationId xmlns:a16="http://schemas.microsoft.com/office/drawing/2014/main" id="{05812FEE-985F-8E4C-AFCF-7A16B1F48C78}"/>
                </a:ext>
              </a:extLst>
            </p:cNvPr>
            <p:cNvSpPr>
              <a:spLocks/>
            </p:cNvSpPr>
            <p:nvPr/>
          </p:nvSpPr>
          <p:spPr bwMode="auto">
            <a:xfrm rot="16200000" flipH="1">
              <a:off x="16977072" y="1656028"/>
              <a:ext cx="489698" cy="483682"/>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38100" cap="rnd">
              <a:solidFill>
                <a:srgbClr val="003399"/>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solidFill>
                  <a:srgbClr val="000000"/>
                </a:solidFill>
                <a:latin typeface="Arial" charset="0"/>
                <a:cs typeface="ＭＳ Ｐゴシック" charset="0"/>
              </a:endParaRPr>
            </a:p>
          </p:txBody>
        </p:sp>
        <p:sp>
          <p:nvSpPr>
            <p:cNvPr id="18" name="Arc 27">
              <a:extLst>
                <a:ext uri="{FF2B5EF4-FFF2-40B4-BE49-F238E27FC236}">
                  <a16:creationId xmlns:a16="http://schemas.microsoft.com/office/drawing/2014/main" id="{B6BB3A2D-828F-A34D-B873-8D6B9990CB5C}"/>
                </a:ext>
              </a:extLst>
            </p:cNvPr>
            <p:cNvSpPr>
              <a:spLocks/>
            </p:cNvSpPr>
            <p:nvPr/>
          </p:nvSpPr>
          <p:spPr bwMode="auto">
            <a:xfrm rot="16200000" flipH="1">
              <a:off x="16237323" y="2298758"/>
              <a:ext cx="489698" cy="483682"/>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38100" cap="rnd">
              <a:solidFill>
                <a:srgbClr val="003399"/>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solidFill>
                  <a:srgbClr val="000000"/>
                </a:solidFill>
                <a:latin typeface="Arial" charset="0"/>
                <a:cs typeface="ＭＳ Ｐゴシック" charset="0"/>
              </a:endParaRPr>
            </a:p>
          </p:txBody>
        </p:sp>
      </p:grpSp>
      <p:grpSp>
        <p:nvGrpSpPr>
          <p:cNvPr id="21" name="Group 20">
            <a:extLst>
              <a:ext uri="{FF2B5EF4-FFF2-40B4-BE49-F238E27FC236}">
                <a16:creationId xmlns:a16="http://schemas.microsoft.com/office/drawing/2014/main" id="{60DD1E9E-8C5E-3047-A9ED-50AC0D9AF37A}"/>
              </a:ext>
            </a:extLst>
          </p:cNvPr>
          <p:cNvGrpSpPr/>
          <p:nvPr/>
        </p:nvGrpSpPr>
        <p:grpSpPr>
          <a:xfrm>
            <a:off x="12321087" y="1890218"/>
            <a:ext cx="5430751" cy="1587694"/>
            <a:chOff x="12321087" y="1890218"/>
            <a:chExt cx="5430751" cy="1587694"/>
          </a:xfrm>
        </p:grpSpPr>
        <p:cxnSp>
          <p:nvCxnSpPr>
            <p:cNvPr id="17" name="AutoShape 26">
              <a:extLst>
                <a:ext uri="{FF2B5EF4-FFF2-40B4-BE49-F238E27FC236}">
                  <a16:creationId xmlns:a16="http://schemas.microsoft.com/office/drawing/2014/main" id="{2D6F68AE-6CAE-144D-A41A-87499EB715B7}"/>
                </a:ext>
              </a:extLst>
            </p:cNvPr>
            <p:cNvCxnSpPr>
              <a:cxnSpLocks noChangeShapeType="1"/>
              <a:stCxn id="19" idx="3"/>
            </p:cNvCxnSpPr>
            <p:nvPr/>
          </p:nvCxnSpPr>
          <p:spPr bwMode="auto">
            <a:xfrm flipV="1">
              <a:off x="15934474" y="1890218"/>
              <a:ext cx="1817364" cy="1360060"/>
            </a:xfrm>
            <a:prstGeom prst="curvedConnector2">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9" name="Rectangle 28">
              <a:extLst>
                <a:ext uri="{FF2B5EF4-FFF2-40B4-BE49-F238E27FC236}">
                  <a16:creationId xmlns:a16="http://schemas.microsoft.com/office/drawing/2014/main" id="{71C1E31E-C14C-4C4C-BC22-425547FB434E}"/>
                </a:ext>
              </a:extLst>
            </p:cNvPr>
            <p:cNvSpPr>
              <a:spLocks noChangeArrowheads="1"/>
            </p:cNvSpPr>
            <p:nvPr/>
          </p:nvSpPr>
          <p:spPr bwMode="auto">
            <a:xfrm>
              <a:off x="12321087" y="3020732"/>
              <a:ext cx="3613387" cy="457180"/>
            </a:xfrm>
            <a:prstGeom prst="rect">
              <a:avLst/>
            </a:prstGeom>
            <a:solidFill>
              <a:schemeClr val="bg1"/>
            </a:solidFill>
            <a:ln w="12700">
              <a:solidFill>
                <a:srgbClr val="FF230C"/>
              </a:solidFill>
              <a:miter lim="800000"/>
              <a:headEnd/>
              <a:tailEnd/>
            </a:ln>
          </p:spPr>
          <p:txBody>
            <a:bodyPr wrap="none">
              <a:spAutoFit/>
            </a:bodyPr>
            <a:lstStyle/>
            <a:p>
              <a:pPr eaLnBrk="0" hangingPunct="0"/>
              <a:r>
                <a:rPr lang="en-US" sz="1800">
                  <a:solidFill>
                    <a:srgbClr val="000000"/>
                  </a:solidFill>
                  <a:latin typeface="Times New Roman" charset="0"/>
                  <a:cs typeface="ＭＳ Ｐゴシック" charset="0"/>
                </a:rPr>
                <a:t> </a:t>
              </a:r>
              <a:r>
                <a:rPr lang="en-US" sz="1800" b="1" i="1">
                  <a:solidFill>
                    <a:srgbClr val="FF230C"/>
                  </a:solidFill>
                  <a:latin typeface="Times New Roman" charset="0"/>
                  <a:cs typeface="ＭＳ Ｐゴシック" charset="0"/>
                </a:rPr>
                <a:t>BACKTRACK</a:t>
              </a:r>
            </a:p>
          </p:txBody>
        </p:sp>
      </p:grpSp>
      <p:grpSp>
        <p:nvGrpSpPr>
          <p:cNvPr id="23" name="Group 22">
            <a:extLst>
              <a:ext uri="{FF2B5EF4-FFF2-40B4-BE49-F238E27FC236}">
                <a16:creationId xmlns:a16="http://schemas.microsoft.com/office/drawing/2014/main" id="{2676F78C-D244-134A-BE06-86B625196A50}"/>
              </a:ext>
            </a:extLst>
          </p:cNvPr>
          <p:cNvGrpSpPr/>
          <p:nvPr/>
        </p:nvGrpSpPr>
        <p:grpSpPr>
          <a:xfrm>
            <a:off x="18004347" y="1668324"/>
            <a:ext cx="5982006" cy="4732476"/>
            <a:chOff x="18004347" y="1668324"/>
            <a:chExt cx="5982006" cy="4732476"/>
          </a:xfrm>
        </p:grpSpPr>
        <p:grpSp>
          <p:nvGrpSpPr>
            <p:cNvPr id="22" name="Group 21">
              <a:extLst>
                <a:ext uri="{FF2B5EF4-FFF2-40B4-BE49-F238E27FC236}">
                  <a16:creationId xmlns:a16="http://schemas.microsoft.com/office/drawing/2014/main" id="{7F9858EC-D143-A94C-9149-0A33F90B19D2}"/>
                </a:ext>
              </a:extLst>
            </p:cNvPr>
            <p:cNvGrpSpPr/>
            <p:nvPr/>
          </p:nvGrpSpPr>
          <p:grpSpPr>
            <a:xfrm>
              <a:off x="18004347" y="1668324"/>
              <a:ext cx="5338283" cy="4732476"/>
              <a:chOff x="18004347" y="1668324"/>
              <a:chExt cx="5338283" cy="4732476"/>
            </a:xfrm>
          </p:grpSpPr>
          <p:sp>
            <p:nvSpPr>
              <p:cNvPr id="6" name="Rectangle 6">
                <a:extLst>
                  <a:ext uri="{FF2B5EF4-FFF2-40B4-BE49-F238E27FC236}">
                    <a16:creationId xmlns:a16="http://schemas.microsoft.com/office/drawing/2014/main" id="{54D59511-BBF5-D549-89B6-6D305E09CB1F}"/>
                  </a:ext>
                </a:extLst>
              </p:cNvPr>
              <p:cNvSpPr>
                <a:spLocks noChangeArrowheads="1"/>
              </p:cNvSpPr>
              <p:nvPr/>
            </p:nvSpPr>
            <p:spPr bwMode="auto">
              <a:xfrm>
                <a:off x="18473803" y="1857698"/>
                <a:ext cx="4787027" cy="3515882"/>
              </a:xfrm>
              <a:prstGeom prst="rect">
                <a:avLst/>
              </a:prstGeom>
              <a:solidFill>
                <a:srgbClr val="FCFEB9"/>
              </a:solidFill>
              <a:ln w="12700">
                <a:solidFill>
                  <a:schemeClr val="tx1"/>
                </a:solidFill>
                <a:miter lim="800000"/>
                <a:headEnd/>
                <a:tailEnd/>
              </a:ln>
            </p:spPr>
            <p:txBody>
              <a:bodyPr wrap="none" lIns="45720" tIns="18288" rIns="45720" bIns="18288" anchor="ctr">
                <a:spAutoFit/>
              </a:bodyPr>
              <a:lstStyle/>
              <a:p>
                <a:pPr eaLnBrk="0" hangingPunct="0"/>
                <a:r>
                  <a:rPr lang="en-US" sz="1800" b="1">
                    <a:solidFill>
                      <a:srgbClr val="000000"/>
                    </a:solidFill>
                    <a:latin typeface="Times New Roman" charset="0"/>
                    <a:cs typeface="ＭＳ Ｐゴシック" charset="0"/>
                  </a:rPr>
                  <a:t>get-ticket(IAD, TLS)</a:t>
                </a:r>
              </a:p>
              <a:p>
                <a:pPr eaLnBrk="0" hangingPunct="0"/>
                <a:endParaRPr lang="en-US" sz="1800">
                  <a:solidFill>
                    <a:srgbClr val="000000"/>
                  </a:solidFill>
                  <a:latin typeface="Times New Roman" charset="0"/>
                  <a:cs typeface="ＭＳ Ｐゴシック" charset="0"/>
                </a:endParaRPr>
              </a:p>
              <a:p>
                <a:pPr eaLnBrk="0" hangingPunct="0"/>
                <a:endParaRPr lang="en-US" sz="2200">
                  <a:solidFill>
                    <a:srgbClr val="000000"/>
                  </a:solidFill>
                  <a:latin typeface="Times New Roman" charset="0"/>
                  <a:cs typeface="ＭＳ Ｐゴシック" charset="0"/>
                </a:endParaRPr>
              </a:p>
              <a:p>
                <a:pPr eaLnBrk="0" hangingPunct="0"/>
                <a:endParaRPr lang="en-US" sz="1800">
                  <a:solidFill>
                    <a:srgbClr val="000000"/>
                  </a:solidFill>
                  <a:latin typeface="Times New Roman" charset="0"/>
                  <a:cs typeface="ＭＳ Ｐゴシック" charset="0"/>
                </a:endParaRPr>
              </a:p>
              <a:p>
                <a:pPr eaLnBrk="0" hangingPunct="0"/>
                <a:r>
                  <a:rPr lang="en-US" sz="1800" b="1">
                    <a:solidFill>
                      <a:srgbClr val="000000"/>
                    </a:solidFill>
                    <a:latin typeface="Times New Roman" charset="0"/>
                    <a:cs typeface="ＭＳ Ｐゴシック" charset="0"/>
                  </a:rPr>
                  <a:t>travel(UMD, IAD)</a:t>
                </a:r>
              </a:p>
              <a:p>
                <a:pPr lvl="1" eaLnBrk="0" hangingPunct="0"/>
                <a:endParaRPr lang="en-US" sz="1800">
                  <a:solidFill>
                    <a:srgbClr val="000000"/>
                  </a:solidFill>
                  <a:latin typeface="Times New Roman" charset="0"/>
                  <a:cs typeface="ＭＳ Ｐゴシック" charset="0"/>
                </a:endParaRPr>
              </a:p>
              <a:p>
                <a:pPr lvl="1" eaLnBrk="0" hangingPunct="0"/>
                <a:endParaRPr lang="en-US" sz="2200">
                  <a:solidFill>
                    <a:srgbClr val="000000"/>
                  </a:solidFill>
                  <a:latin typeface="Times New Roman" charset="0"/>
                  <a:cs typeface="ＭＳ Ｐゴシック" charset="0"/>
                </a:endParaRPr>
              </a:p>
              <a:p>
                <a:pPr lvl="1" eaLnBrk="0" hangingPunct="0"/>
                <a:endParaRPr lang="en-US" sz="1800">
                  <a:solidFill>
                    <a:srgbClr val="000000"/>
                  </a:solidFill>
                  <a:latin typeface="Times New Roman" charset="0"/>
                  <a:cs typeface="ＭＳ Ｐゴシック" charset="0"/>
                </a:endParaRPr>
              </a:p>
              <a:p>
                <a:pPr eaLnBrk="0" hangingPunct="0"/>
                <a:r>
                  <a:rPr lang="en-US" sz="1800">
                    <a:solidFill>
                      <a:srgbClr val="000000"/>
                    </a:solidFill>
                    <a:latin typeface="Times New Roman" charset="0"/>
                    <a:cs typeface="ＭＳ Ｐゴシック" charset="0"/>
                  </a:rPr>
                  <a:t>fly(BWI, Toulouse)</a:t>
                </a:r>
              </a:p>
              <a:p>
                <a:pPr eaLnBrk="0" hangingPunct="0"/>
                <a:r>
                  <a:rPr lang="en-US" sz="1800" b="1">
                    <a:solidFill>
                      <a:srgbClr val="000000"/>
                    </a:solidFill>
                    <a:latin typeface="Times New Roman" charset="0"/>
                    <a:cs typeface="ＭＳ Ｐゴシック" charset="0"/>
                  </a:rPr>
                  <a:t>travel(TLS, LAAS)</a:t>
                </a:r>
              </a:p>
            </p:txBody>
          </p:sp>
          <p:sp>
            <p:nvSpPr>
              <p:cNvPr id="7" name="Rectangle 7">
                <a:extLst>
                  <a:ext uri="{FF2B5EF4-FFF2-40B4-BE49-F238E27FC236}">
                    <a16:creationId xmlns:a16="http://schemas.microsoft.com/office/drawing/2014/main" id="{A1A899ED-025E-FD40-96C7-AC9255BDD51B}"/>
                  </a:ext>
                </a:extLst>
              </p:cNvPr>
              <p:cNvSpPr>
                <a:spLocks noChangeArrowheads="1"/>
              </p:cNvSpPr>
              <p:nvPr/>
            </p:nvSpPr>
            <p:spPr bwMode="auto">
              <a:xfrm>
                <a:off x="19128196" y="5369755"/>
                <a:ext cx="4214434" cy="1031045"/>
              </a:xfrm>
              <a:prstGeom prst="rect">
                <a:avLst/>
              </a:prstGeom>
              <a:solidFill>
                <a:srgbClr val="C8FEC8"/>
              </a:solidFill>
              <a:ln w="12700">
                <a:solidFill>
                  <a:schemeClr val="tx1"/>
                </a:solidFill>
                <a:miter lim="800000"/>
                <a:headEnd/>
                <a:tailEnd/>
              </a:ln>
            </p:spPr>
            <p:txBody>
              <a:bodyPr wrap="none" lIns="45720" tIns="9144" rIns="0" bIns="9144" anchor="ctr">
                <a:spAutoFit/>
              </a:bodyPr>
              <a:lstStyle/>
              <a:p>
                <a:pPr eaLnBrk="0" hangingPunct="0"/>
                <a:r>
                  <a:rPr lang="en-US" sz="1800">
                    <a:solidFill>
                      <a:srgbClr val="000000"/>
                    </a:solidFill>
                    <a:latin typeface="Times New Roman" charset="0"/>
                    <a:cs typeface="ＭＳ Ｐゴシック" charset="0"/>
                  </a:rPr>
                  <a:t>get-taxi</a:t>
                </a:r>
              </a:p>
              <a:p>
                <a:pPr eaLnBrk="0" hangingPunct="0"/>
                <a:r>
                  <a:rPr lang="en-US" sz="1800">
                    <a:solidFill>
                      <a:srgbClr val="000000"/>
                    </a:solidFill>
                    <a:latin typeface="Times New Roman" charset="0"/>
                    <a:cs typeface="ＭＳ Ｐゴシック" charset="0"/>
                  </a:rPr>
                  <a:t>ride(TLS,Toulouse)</a:t>
                </a:r>
              </a:p>
              <a:p>
                <a:pPr eaLnBrk="0" hangingPunct="0"/>
                <a:r>
                  <a:rPr lang="en-US" sz="1800">
                    <a:solidFill>
                      <a:srgbClr val="000000"/>
                    </a:solidFill>
                    <a:latin typeface="Times New Roman" charset="0"/>
                    <a:cs typeface="ＭＳ Ｐゴシック" charset="0"/>
                  </a:rPr>
                  <a:t>pay-driver</a:t>
                </a:r>
              </a:p>
            </p:txBody>
          </p:sp>
          <p:sp>
            <p:nvSpPr>
              <p:cNvPr id="9" name="Rectangle 9">
                <a:extLst>
                  <a:ext uri="{FF2B5EF4-FFF2-40B4-BE49-F238E27FC236}">
                    <a16:creationId xmlns:a16="http://schemas.microsoft.com/office/drawing/2014/main" id="{75BB1494-4DB0-174B-85D4-C13B110C184A}"/>
                  </a:ext>
                </a:extLst>
              </p:cNvPr>
              <p:cNvSpPr>
                <a:spLocks noChangeArrowheads="1"/>
              </p:cNvSpPr>
              <p:nvPr/>
            </p:nvSpPr>
            <p:spPr bwMode="auto">
              <a:xfrm>
                <a:off x="19156648" y="3625204"/>
                <a:ext cx="3734308" cy="1031045"/>
              </a:xfrm>
              <a:prstGeom prst="rect">
                <a:avLst/>
              </a:prstGeom>
              <a:solidFill>
                <a:srgbClr val="C8FEC8"/>
              </a:solidFill>
              <a:ln w="12700">
                <a:solidFill>
                  <a:schemeClr val="tx1"/>
                </a:solidFill>
                <a:miter lim="800000"/>
                <a:headEnd/>
                <a:tailEnd/>
              </a:ln>
            </p:spPr>
            <p:txBody>
              <a:bodyPr wrap="none" lIns="45720" tIns="9144" rIns="45720" bIns="9144" anchor="ctr">
                <a:spAutoFit/>
              </a:bodyPr>
              <a:lstStyle/>
              <a:p>
                <a:pPr eaLnBrk="0" hangingPunct="0"/>
                <a:r>
                  <a:rPr lang="en-US" sz="1800" dirty="0">
                    <a:solidFill>
                      <a:srgbClr val="000000"/>
                    </a:solidFill>
                    <a:latin typeface="Times New Roman" charset="0"/>
                    <a:cs typeface="ＭＳ Ｐゴシック" charset="0"/>
                  </a:rPr>
                  <a:t>get-taxi</a:t>
                </a:r>
              </a:p>
              <a:p>
                <a:pPr eaLnBrk="0" hangingPunct="0"/>
                <a:r>
                  <a:rPr lang="en-US" sz="1800" dirty="0">
                    <a:solidFill>
                      <a:srgbClr val="000000"/>
                    </a:solidFill>
                    <a:latin typeface="Times New Roman" charset="0"/>
                    <a:cs typeface="ＭＳ Ｐゴシック" charset="0"/>
                  </a:rPr>
                  <a:t>ride(UMD, IAD)</a:t>
                </a:r>
              </a:p>
              <a:p>
                <a:pPr eaLnBrk="0" hangingPunct="0"/>
                <a:r>
                  <a:rPr lang="en-US" sz="1800" dirty="0">
                    <a:solidFill>
                      <a:srgbClr val="000000"/>
                    </a:solidFill>
                    <a:latin typeface="Times New Roman" charset="0"/>
                    <a:cs typeface="ＭＳ Ｐゴシック" charset="0"/>
                  </a:rPr>
                  <a:t>pay-driver</a:t>
                </a:r>
              </a:p>
            </p:txBody>
          </p:sp>
          <p:sp>
            <p:nvSpPr>
              <p:cNvPr id="10" name="Arc 10">
                <a:extLst>
                  <a:ext uri="{FF2B5EF4-FFF2-40B4-BE49-F238E27FC236}">
                    <a16:creationId xmlns:a16="http://schemas.microsoft.com/office/drawing/2014/main" id="{4B3DB07B-566C-624C-B9F5-34861F43B8B9}"/>
                  </a:ext>
                </a:extLst>
              </p:cNvPr>
              <p:cNvSpPr>
                <a:spLocks/>
              </p:cNvSpPr>
              <p:nvPr/>
            </p:nvSpPr>
            <p:spPr bwMode="auto">
              <a:xfrm rot="5400000">
                <a:off x="18707302" y="2304092"/>
                <a:ext cx="489698" cy="473013"/>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38100" cap="rnd">
                <a:solidFill>
                  <a:srgbClr val="003399"/>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solidFill>
                    <a:srgbClr val="000000"/>
                  </a:solidFill>
                  <a:latin typeface="Arial" charset="0"/>
                  <a:cs typeface="ＭＳ Ｐゴシック" charset="0"/>
                </a:endParaRPr>
              </a:p>
            </p:txBody>
          </p:sp>
          <p:sp>
            <p:nvSpPr>
              <p:cNvPr id="11" name="Arc 11">
                <a:extLst>
                  <a:ext uri="{FF2B5EF4-FFF2-40B4-BE49-F238E27FC236}">
                    <a16:creationId xmlns:a16="http://schemas.microsoft.com/office/drawing/2014/main" id="{C5D6EA27-2BF7-AE42-9290-F06E2783E5EA}"/>
                  </a:ext>
                </a:extLst>
              </p:cNvPr>
              <p:cNvSpPr>
                <a:spLocks/>
              </p:cNvSpPr>
              <p:nvPr/>
            </p:nvSpPr>
            <p:spPr bwMode="auto">
              <a:xfrm rot="5400000">
                <a:off x="18655732" y="5328767"/>
                <a:ext cx="489698" cy="483682"/>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38100" cap="rnd">
                <a:solidFill>
                  <a:srgbClr val="003399"/>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solidFill>
                    <a:srgbClr val="000000"/>
                  </a:solidFill>
                  <a:latin typeface="Arial" charset="0"/>
                  <a:cs typeface="ＭＳ Ｐゴシック" charset="0"/>
                </a:endParaRPr>
              </a:p>
            </p:txBody>
          </p:sp>
          <p:sp>
            <p:nvSpPr>
              <p:cNvPr id="12" name="Arc 12">
                <a:extLst>
                  <a:ext uri="{FF2B5EF4-FFF2-40B4-BE49-F238E27FC236}">
                    <a16:creationId xmlns:a16="http://schemas.microsoft.com/office/drawing/2014/main" id="{9144935C-7CC6-BE4B-973E-60F2EF12B7EF}"/>
                  </a:ext>
                </a:extLst>
              </p:cNvPr>
              <p:cNvSpPr>
                <a:spLocks/>
              </p:cNvSpPr>
              <p:nvPr/>
            </p:nvSpPr>
            <p:spPr bwMode="auto">
              <a:xfrm rot="5400000">
                <a:off x="18001339" y="1671332"/>
                <a:ext cx="489698" cy="483682"/>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38100" cap="rnd">
                <a:solidFill>
                  <a:srgbClr val="003399"/>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solidFill>
                    <a:srgbClr val="000000"/>
                  </a:solidFill>
                  <a:latin typeface="Arial" charset="0"/>
                  <a:cs typeface="ＭＳ Ｐゴシック" charset="0"/>
                </a:endParaRPr>
              </a:p>
            </p:txBody>
          </p:sp>
          <p:sp>
            <p:nvSpPr>
              <p:cNvPr id="13" name="Arc 15">
                <a:extLst>
                  <a:ext uri="{FF2B5EF4-FFF2-40B4-BE49-F238E27FC236}">
                    <a16:creationId xmlns:a16="http://schemas.microsoft.com/office/drawing/2014/main" id="{78C6CB6B-E3B9-FD43-86B6-C79DDAF6006A}"/>
                  </a:ext>
                </a:extLst>
              </p:cNvPr>
              <p:cNvSpPr>
                <a:spLocks/>
              </p:cNvSpPr>
              <p:nvPr/>
            </p:nvSpPr>
            <p:spPr bwMode="auto">
              <a:xfrm rot="5400000">
                <a:off x="18707302" y="3620157"/>
                <a:ext cx="489698" cy="473013"/>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38100" cap="rnd">
                <a:solidFill>
                  <a:srgbClr val="003399"/>
                </a:solidFill>
                <a:round/>
                <a:headEnd type="triangle" w="med" len="me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solidFill>
                    <a:srgbClr val="000000"/>
                  </a:solidFill>
                  <a:latin typeface="Arial" charset="0"/>
                  <a:cs typeface="ＭＳ Ｐゴシック" charset="0"/>
                </a:endParaRPr>
              </a:p>
            </p:txBody>
          </p:sp>
        </p:grpSp>
        <p:sp>
          <p:nvSpPr>
            <p:cNvPr id="8" name="Rectangle 8">
              <a:extLst>
                <a:ext uri="{FF2B5EF4-FFF2-40B4-BE49-F238E27FC236}">
                  <a16:creationId xmlns:a16="http://schemas.microsoft.com/office/drawing/2014/main" id="{071980A5-1ED3-AD40-9093-1379494CD6A1}"/>
                </a:ext>
              </a:extLst>
            </p:cNvPr>
            <p:cNvSpPr>
              <a:spLocks noChangeArrowheads="1"/>
            </p:cNvSpPr>
            <p:nvPr/>
          </p:nvSpPr>
          <p:spPr bwMode="auto">
            <a:xfrm>
              <a:off x="19156648" y="2240275"/>
              <a:ext cx="4829705" cy="1031045"/>
            </a:xfrm>
            <a:prstGeom prst="rect">
              <a:avLst/>
            </a:prstGeom>
            <a:solidFill>
              <a:srgbClr val="CCFFFF"/>
            </a:solidFill>
            <a:ln w="12700">
              <a:solidFill>
                <a:schemeClr val="tx1"/>
              </a:solidFill>
              <a:miter lim="800000"/>
              <a:headEnd/>
              <a:tailEnd/>
            </a:ln>
          </p:spPr>
          <p:txBody>
            <a:bodyPr wrap="none" lIns="45720" tIns="9144" rIns="45720" bIns="9144" anchor="ctr">
              <a:spAutoFit/>
            </a:bodyPr>
            <a:lstStyle/>
            <a:p>
              <a:pPr eaLnBrk="0" hangingPunct="0"/>
              <a:r>
                <a:rPr lang="en-US" sz="1800">
                  <a:solidFill>
                    <a:srgbClr val="000000"/>
                  </a:solidFill>
                  <a:latin typeface="Times New Roman" charset="0"/>
                  <a:cs typeface="ＭＳ Ｐゴシック" charset="0"/>
                </a:rPr>
                <a:t>go-to-travel-web-site</a:t>
              </a:r>
            </a:p>
            <a:p>
              <a:pPr eaLnBrk="0" hangingPunct="0"/>
              <a:r>
                <a:rPr lang="en-US" sz="1800">
                  <a:solidFill>
                    <a:srgbClr val="000000"/>
                  </a:solidFill>
                  <a:latin typeface="Times New Roman" charset="0"/>
                  <a:cs typeface="ＭＳ Ｐゴシック" charset="0"/>
                </a:rPr>
                <a:t>find-flights(IAD,TLS)</a:t>
              </a:r>
            </a:p>
            <a:p>
              <a:pPr eaLnBrk="0" hangingPunct="0"/>
              <a:r>
                <a:rPr lang="en-US" sz="1800">
                  <a:solidFill>
                    <a:srgbClr val="000000"/>
                  </a:solidFill>
                  <a:latin typeface="Times New Roman" charset="0"/>
                  <a:cs typeface="ＭＳ Ｐゴシック" charset="0"/>
                </a:rPr>
                <a:t>buy-ticket(IAD,TLS)</a:t>
              </a:r>
            </a:p>
          </p:txBody>
        </p:sp>
      </p:grpSp>
    </p:spTree>
    <p:extLst>
      <p:ext uri="{BB962C8B-B14F-4D97-AF65-F5344CB8AC3E}">
        <p14:creationId xmlns:p14="http://schemas.microsoft.com/office/powerpoint/2010/main" val="302544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ACD05-5D22-A144-92F7-999B961708C6}"/>
              </a:ext>
            </a:extLst>
          </p:cNvPr>
          <p:cNvSpPr>
            <a:spLocks noGrp="1"/>
          </p:cNvSpPr>
          <p:nvPr>
            <p:ph type="title"/>
          </p:nvPr>
        </p:nvSpPr>
        <p:spPr/>
        <p:txBody>
          <a:bodyPr/>
          <a:lstStyle/>
          <a:p>
            <a:r>
              <a:rPr lang="en-US" dirty="0"/>
              <a:t>Other Features of the </a:t>
            </a:r>
            <a:r>
              <a:rPr lang="en-US" cap="small" dirty="0"/>
              <a:t>Shop</a:t>
            </a:r>
            <a:r>
              <a:rPr lang="en-US" dirty="0"/>
              <a:t> Family of Planners</a:t>
            </a:r>
          </a:p>
        </p:txBody>
      </p:sp>
      <p:sp>
        <p:nvSpPr>
          <p:cNvPr id="3" name="Text Placeholder 2">
            <a:extLst>
              <a:ext uri="{FF2B5EF4-FFF2-40B4-BE49-F238E27FC236}">
                <a16:creationId xmlns:a16="http://schemas.microsoft.com/office/drawing/2014/main" id="{5D629B8F-3487-D442-9723-1E1A225041CC}"/>
              </a:ext>
            </a:extLst>
          </p:cNvPr>
          <p:cNvSpPr>
            <a:spLocks noGrp="1"/>
          </p:cNvSpPr>
          <p:nvPr>
            <p:ph type="body" sz="quarter" idx="10"/>
          </p:nvPr>
        </p:nvSpPr>
        <p:spPr/>
        <p:txBody>
          <a:bodyPr>
            <a:normAutofit fontScale="92500" lnSpcReduction="10000"/>
          </a:bodyPr>
          <a:lstStyle/>
          <a:p>
            <a:r>
              <a:rPr lang="en-US" cap="small" dirty="0"/>
              <a:t>Shop</a:t>
            </a:r>
            <a:r>
              <a:rPr lang="en-US" dirty="0"/>
              <a:t> is a </a:t>
            </a:r>
            <a:r>
              <a:rPr lang="en-US" i="1" dirty="0"/>
              <a:t>forward </a:t>
            </a:r>
            <a:r>
              <a:rPr lang="en-US" dirty="0"/>
              <a:t>planner, meaning it always builds plans from a known state to a successor.</a:t>
            </a:r>
          </a:p>
          <a:p>
            <a:pPr lvl="1"/>
            <a:r>
              <a:rPr lang="en-US" dirty="0"/>
              <a:t>This unlocks substantial expressive power: there are actions like machining that are easy to model forward, but are not </a:t>
            </a:r>
            <a:r>
              <a:rPr lang="en-US" i="1" dirty="0" err="1"/>
              <a:t>regressible</a:t>
            </a:r>
            <a:r>
              <a:rPr lang="en-US" dirty="0"/>
              <a:t>.</a:t>
            </a:r>
          </a:p>
          <a:p>
            <a:pPr lvl="1"/>
            <a:r>
              <a:rPr lang="en-US" dirty="0"/>
              <a:t>We can predict what happens when one flies from point A to point B, and we can </a:t>
            </a:r>
            <a:r>
              <a:rPr lang="en-US" i="1" dirty="0"/>
              <a:t>undo </a:t>
            </a:r>
            <a:r>
              <a:rPr lang="en-US" dirty="0"/>
              <a:t>that, but it’s hard to say “what position do you need to be in to reach point B after flying.”</a:t>
            </a:r>
          </a:p>
          <a:p>
            <a:r>
              <a:rPr lang="en-US" cap="small" dirty="0"/>
              <a:t>Shop</a:t>
            </a:r>
            <a:r>
              <a:rPr lang="en-US" dirty="0"/>
              <a:t> permits the invocation of arbitrary CL code in planning.</a:t>
            </a:r>
          </a:p>
          <a:p>
            <a:pPr lvl="1"/>
            <a:r>
              <a:rPr lang="en-US" dirty="0"/>
              <a:t>E.g., can invoke a special purpose geometric path planner to plan flight routes.</a:t>
            </a:r>
          </a:p>
          <a:p>
            <a:r>
              <a:rPr lang="en-US" cap="small" dirty="0"/>
              <a:t>Shop</a:t>
            </a:r>
            <a:r>
              <a:rPr lang="en-US" dirty="0"/>
              <a:t> provides a Prolog-like prover for use in reasoning about the state.</a:t>
            </a:r>
          </a:p>
          <a:p>
            <a:pPr lvl="1"/>
            <a:r>
              <a:rPr lang="en-US" dirty="0"/>
              <a:t>Rules permit cleaner, more understandable formulation of planning operators and methods.</a:t>
            </a:r>
          </a:p>
          <a:p>
            <a:r>
              <a:rPr lang="en-US" i="1" dirty="0"/>
              <a:t>Caveat Emptor</a:t>
            </a:r>
            <a:r>
              <a:rPr lang="en-US" dirty="0"/>
              <a:t>:</a:t>
            </a:r>
          </a:p>
          <a:p>
            <a:pPr lvl="1"/>
            <a:r>
              <a:rPr lang="en-US" dirty="0"/>
              <a:t>Rash use of these features can compromise the completeness, and even soundness of the planner.</a:t>
            </a:r>
          </a:p>
          <a:p>
            <a:pPr lvl="1"/>
            <a:r>
              <a:rPr lang="en-US" dirty="0"/>
              <a:t>AI Planning researchers generally dislike </a:t>
            </a:r>
            <a:r>
              <a:rPr lang="en-US" cap="small" dirty="0" err="1"/>
              <a:t>Htn</a:t>
            </a:r>
            <a:r>
              <a:rPr lang="en-US" dirty="0"/>
              <a:t> planners, because they don’t “work things out for themselves.”</a:t>
            </a:r>
          </a:p>
        </p:txBody>
      </p:sp>
    </p:spTree>
    <p:extLst>
      <p:ext uri="{BB962C8B-B14F-4D97-AF65-F5344CB8AC3E}">
        <p14:creationId xmlns:p14="http://schemas.microsoft.com/office/powerpoint/2010/main" val="3841391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ACD05-5D22-A144-92F7-999B961708C6}"/>
              </a:ext>
            </a:extLst>
          </p:cNvPr>
          <p:cNvSpPr>
            <a:spLocks noGrp="1"/>
          </p:cNvSpPr>
          <p:nvPr>
            <p:ph type="title"/>
          </p:nvPr>
        </p:nvSpPr>
        <p:spPr/>
        <p:txBody>
          <a:bodyPr/>
          <a:lstStyle/>
          <a:p>
            <a:r>
              <a:rPr lang="en-US" i="1" dirty="0"/>
              <a:t>Caveat Emptor</a:t>
            </a:r>
          </a:p>
        </p:txBody>
      </p:sp>
      <p:sp>
        <p:nvSpPr>
          <p:cNvPr id="3" name="Text Placeholder 2">
            <a:extLst>
              <a:ext uri="{FF2B5EF4-FFF2-40B4-BE49-F238E27FC236}">
                <a16:creationId xmlns:a16="http://schemas.microsoft.com/office/drawing/2014/main" id="{5D629B8F-3487-D442-9723-1E1A225041CC}"/>
              </a:ext>
            </a:extLst>
          </p:cNvPr>
          <p:cNvSpPr>
            <a:spLocks noGrp="1"/>
          </p:cNvSpPr>
          <p:nvPr>
            <p:ph type="body" sz="quarter" idx="10"/>
          </p:nvPr>
        </p:nvSpPr>
        <p:spPr/>
        <p:txBody>
          <a:bodyPr>
            <a:normAutofit/>
          </a:bodyPr>
          <a:lstStyle/>
          <a:p>
            <a:r>
              <a:rPr lang="en-US" dirty="0"/>
              <a:t>Rash use of these features can compromise the completeness, and even soundness of the planner.</a:t>
            </a:r>
          </a:p>
          <a:p>
            <a:r>
              <a:rPr lang="en-US" dirty="0"/>
              <a:t>AI Planning researchers generally dislike </a:t>
            </a:r>
            <a:r>
              <a:rPr lang="en-US" cap="small" dirty="0" err="1"/>
              <a:t>Htn</a:t>
            </a:r>
            <a:r>
              <a:rPr lang="en-US" dirty="0"/>
              <a:t> planners, because they don’t “work things out for themselves.”</a:t>
            </a:r>
          </a:p>
          <a:p>
            <a:pPr lvl="1"/>
            <a:r>
              <a:rPr lang="en-US" dirty="0"/>
              <a:t>But they can typically ensure that the classical planning assumptions hold for their problems.</a:t>
            </a:r>
          </a:p>
        </p:txBody>
      </p:sp>
    </p:spTree>
    <p:extLst>
      <p:ext uri="{BB962C8B-B14F-4D97-AF65-F5344CB8AC3E}">
        <p14:creationId xmlns:p14="http://schemas.microsoft.com/office/powerpoint/2010/main" val="3810508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9F28-44B1-FD4B-A749-6CD3485F1081}"/>
              </a:ext>
            </a:extLst>
          </p:cNvPr>
          <p:cNvSpPr>
            <a:spLocks noGrp="1"/>
          </p:cNvSpPr>
          <p:nvPr>
            <p:ph type="title"/>
          </p:nvPr>
        </p:nvSpPr>
        <p:spPr/>
        <p:txBody>
          <a:bodyPr/>
          <a:lstStyle/>
          <a:p>
            <a:r>
              <a:rPr lang="en-US" cap="small" dirty="0"/>
              <a:t>Shop2</a:t>
            </a:r>
            <a:r>
              <a:rPr lang="en-US" dirty="0"/>
              <a:t> to </a:t>
            </a:r>
            <a:r>
              <a:rPr lang="en-US" cap="small" dirty="0"/>
              <a:t>Shop3</a:t>
            </a:r>
            <a:r>
              <a:rPr lang="en-US" dirty="0"/>
              <a:t>: First steps</a:t>
            </a:r>
          </a:p>
        </p:txBody>
      </p:sp>
      <p:sp>
        <p:nvSpPr>
          <p:cNvPr id="3" name="Text Placeholder 2">
            <a:extLst>
              <a:ext uri="{FF2B5EF4-FFF2-40B4-BE49-F238E27FC236}">
                <a16:creationId xmlns:a16="http://schemas.microsoft.com/office/drawing/2014/main" id="{C63A88FE-CB08-0F43-B2BE-62FEB2EF208A}"/>
              </a:ext>
            </a:extLst>
          </p:cNvPr>
          <p:cNvSpPr>
            <a:spLocks noGrp="1"/>
          </p:cNvSpPr>
          <p:nvPr>
            <p:ph type="body" sz="quarter" idx="10"/>
          </p:nvPr>
        </p:nvSpPr>
        <p:spPr/>
        <p:txBody>
          <a:bodyPr>
            <a:normAutofit lnSpcReduction="10000"/>
          </a:bodyPr>
          <a:lstStyle/>
          <a:p>
            <a:r>
              <a:rPr lang="en-US" dirty="0"/>
              <a:t>“</a:t>
            </a:r>
            <a:r>
              <a:rPr lang="en-US" dirty="0" err="1"/>
              <a:t>Gradware</a:t>
            </a:r>
            <a:r>
              <a:rPr lang="en-US" dirty="0"/>
              <a:t>” to library:</a:t>
            </a:r>
          </a:p>
          <a:p>
            <a:pPr lvl="1"/>
            <a:r>
              <a:rPr lang="en-US" dirty="0"/>
              <a:t>Get it into revision control system (then subversion, now git).</a:t>
            </a:r>
          </a:p>
          <a:p>
            <a:pPr lvl="1"/>
            <a:r>
              <a:rPr lang="en-US" dirty="0"/>
              <a:t>Add ASDF system definitions.</a:t>
            </a:r>
          </a:p>
          <a:p>
            <a:pPr lvl="1"/>
            <a:r>
              <a:rPr lang="en-US" dirty="0"/>
              <a:t>Wrap in packages for safe use as a library.</a:t>
            </a:r>
          </a:p>
          <a:p>
            <a:pPr lvl="1"/>
            <a:r>
              <a:rPr lang="en-US" dirty="0"/>
              <a:t>Add extensive test suite.</a:t>
            </a:r>
          </a:p>
          <a:p>
            <a:pPr lvl="1"/>
            <a:r>
              <a:rPr lang="en-US" dirty="0"/>
              <a:t>Set up continuous integration to test after commits.</a:t>
            </a:r>
          </a:p>
          <a:p>
            <a:pPr lvl="1"/>
            <a:r>
              <a:rPr lang="en-US" dirty="0"/>
              <a:t>Fix some premature optimizations.</a:t>
            </a:r>
          </a:p>
          <a:p>
            <a:pPr lvl="1"/>
            <a:endParaRPr lang="en-US" dirty="0"/>
          </a:p>
          <a:p>
            <a:r>
              <a:rPr lang="en-US" dirty="0"/>
              <a:t>Replace use of s-expressions as primary data structure:</a:t>
            </a:r>
          </a:p>
          <a:p>
            <a:pPr lvl="1"/>
            <a:r>
              <a:rPr lang="en-US" dirty="0"/>
              <a:t>CL’s </a:t>
            </a:r>
            <a:r>
              <a:rPr lang="en-US" dirty="0">
                <a:latin typeface="Courier" pitchFamily="2" charset="0"/>
              </a:rPr>
              <a:t>:list</a:t>
            </a:r>
            <a:r>
              <a:rPr lang="en-US" dirty="0"/>
              <a:t> type structures were hugely helpful here.</a:t>
            </a:r>
          </a:p>
          <a:p>
            <a:pPr lvl="1"/>
            <a:r>
              <a:rPr lang="en-US" dirty="0"/>
              <a:t>Process: </a:t>
            </a:r>
          </a:p>
          <a:p>
            <a:pPr marL="1657167" lvl="1" indent="-742950">
              <a:buFont typeface="+mj-lt"/>
              <a:buAutoNum type="arabicPeriod"/>
            </a:pPr>
            <a:r>
              <a:rPr lang="en-US" dirty="0"/>
              <a:t>add </a:t>
            </a:r>
            <a:r>
              <a:rPr lang="en-US" dirty="0" err="1">
                <a:latin typeface="Courier" pitchFamily="2" charset="0"/>
              </a:rPr>
              <a:t>defstruct</a:t>
            </a:r>
            <a:r>
              <a:rPr lang="en-US" dirty="0"/>
              <a:t> corresponding to a data type as a list</a:t>
            </a:r>
          </a:p>
          <a:p>
            <a:pPr marL="1657167" lvl="1" indent="-742950">
              <a:buFont typeface="+mj-lt"/>
              <a:buAutoNum type="arabicPeriod"/>
            </a:pPr>
            <a:r>
              <a:rPr lang="en-US" dirty="0"/>
              <a:t>Replace </a:t>
            </a:r>
            <a:r>
              <a:rPr lang="en-US" dirty="0">
                <a:latin typeface="Courier" pitchFamily="2" charset="0"/>
              </a:rPr>
              <a:t>car</a:t>
            </a:r>
            <a:r>
              <a:rPr lang="en-US" dirty="0"/>
              <a:t>, </a:t>
            </a:r>
            <a:r>
              <a:rPr lang="en-US" dirty="0" err="1">
                <a:latin typeface="Courier" pitchFamily="2" charset="0"/>
              </a:rPr>
              <a:t>cdr</a:t>
            </a:r>
            <a:r>
              <a:rPr lang="en-US" dirty="0"/>
              <a:t>, etc. accesses with structure accessors</a:t>
            </a:r>
          </a:p>
          <a:p>
            <a:pPr marL="1657167" lvl="1" indent="-742950">
              <a:buFont typeface="+mj-lt"/>
              <a:buAutoNum type="arabicPeriod"/>
            </a:pPr>
            <a:r>
              <a:rPr lang="en-US" dirty="0"/>
              <a:t>Replace the list implementation with a “true” structure.</a:t>
            </a:r>
          </a:p>
          <a:p>
            <a:pPr lvl="1"/>
            <a:endParaRPr lang="en-US" dirty="0"/>
          </a:p>
        </p:txBody>
      </p:sp>
    </p:spTree>
    <p:extLst>
      <p:ext uri="{BB962C8B-B14F-4D97-AF65-F5344CB8AC3E}">
        <p14:creationId xmlns:p14="http://schemas.microsoft.com/office/powerpoint/2010/main" val="51966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A4D75-F6F6-664E-9FE7-11AD5A69A53D}"/>
              </a:ext>
            </a:extLst>
          </p:cNvPr>
          <p:cNvSpPr>
            <a:spLocks noGrp="1"/>
          </p:cNvSpPr>
          <p:nvPr>
            <p:ph type="title"/>
          </p:nvPr>
        </p:nvSpPr>
        <p:spPr/>
        <p:txBody>
          <a:bodyPr/>
          <a:lstStyle/>
          <a:p>
            <a:r>
              <a:rPr lang="en-US" dirty="0"/>
              <a:t>Extending functionality</a:t>
            </a:r>
          </a:p>
        </p:txBody>
      </p:sp>
      <p:sp>
        <p:nvSpPr>
          <p:cNvPr id="3" name="Text Placeholder 2">
            <a:extLst>
              <a:ext uri="{FF2B5EF4-FFF2-40B4-BE49-F238E27FC236}">
                <a16:creationId xmlns:a16="http://schemas.microsoft.com/office/drawing/2014/main" id="{32B4B6C3-34B1-D346-B17A-743D849F0CAE}"/>
              </a:ext>
            </a:extLst>
          </p:cNvPr>
          <p:cNvSpPr>
            <a:spLocks noGrp="1"/>
          </p:cNvSpPr>
          <p:nvPr>
            <p:ph type="body" sz="quarter" idx="10"/>
          </p:nvPr>
        </p:nvSpPr>
        <p:spPr/>
        <p:txBody>
          <a:bodyPr>
            <a:normAutofit/>
          </a:bodyPr>
          <a:lstStyle/>
          <a:p>
            <a:r>
              <a:rPr lang="en-US" dirty="0"/>
              <a:t>First substantial extension was to add </a:t>
            </a:r>
            <a:r>
              <a:rPr lang="en-US" i="1" dirty="0"/>
              <a:t>temporal planning: </a:t>
            </a:r>
            <a:r>
              <a:rPr lang="en-US" dirty="0"/>
              <a:t>actions with durations, and concurrent action by multiple agents [Goldman, 2006]. Others include</a:t>
            </a:r>
          </a:p>
          <a:p>
            <a:pPr lvl="1"/>
            <a:r>
              <a:rPr lang="en-US" cap="small" dirty="0"/>
              <a:t>Pddl</a:t>
            </a:r>
            <a:r>
              <a:rPr lang="en-US" dirty="0"/>
              <a:t> planning – different semantics for quantification, etc.</a:t>
            </a:r>
          </a:p>
          <a:p>
            <a:pPr lvl="1"/>
            <a:r>
              <a:rPr lang="en-US" dirty="0"/>
              <a:t>Monte Carlo Tree Search planning – randomized optimizing search.</a:t>
            </a:r>
          </a:p>
          <a:p>
            <a:r>
              <a:rPr lang="en-US" dirty="0"/>
              <a:t>Needed to be able to modify arbitrary behaviors in </a:t>
            </a:r>
            <a:r>
              <a:rPr lang="en-US" cap="small" dirty="0"/>
              <a:t>Shop</a:t>
            </a:r>
            <a:r>
              <a:rPr lang="en-US" dirty="0"/>
              <a:t>.</a:t>
            </a:r>
          </a:p>
          <a:p>
            <a:r>
              <a:rPr lang="en-US" cap="small" dirty="0"/>
              <a:t>Clos</a:t>
            </a:r>
            <a:r>
              <a:rPr lang="en-US" dirty="0"/>
              <a:t> provided the obvious solution:</a:t>
            </a:r>
          </a:p>
          <a:p>
            <a:pPr lvl="1"/>
            <a:r>
              <a:rPr lang="en-US" dirty="0"/>
              <a:t>Replace functions with generic functions and methods.</a:t>
            </a:r>
          </a:p>
          <a:p>
            <a:pPr lvl="1"/>
            <a:r>
              <a:rPr lang="en-US" dirty="0"/>
              <a:t>Search functions such as </a:t>
            </a:r>
            <a:r>
              <a:rPr lang="en-US" cap="all" dirty="0">
                <a:latin typeface="Courier" pitchFamily="2" charset="0"/>
              </a:rPr>
              <a:t>Seek-plans-primitive</a:t>
            </a:r>
            <a:r>
              <a:rPr lang="en-US" dirty="0"/>
              <a:t>, </a:t>
            </a:r>
            <a:r>
              <a:rPr lang="en-US" cap="all" dirty="0">
                <a:latin typeface="Courier" pitchFamily="2" charset="0"/>
              </a:rPr>
              <a:t>Seek-plans-</a:t>
            </a:r>
            <a:r>
              <a:rPr lang="en-US" cap="all" dirty="0" err="1">
                <a:latin typeface="Courier" pitchFamily="2" charset="0"/>
              </a:rPr>
              <a:t>NONprimitive</a:t>
            </a:r>
            <a:r>
              <a:rPr lang="en-US" dirty="0"/>
              <a:t>,</a:t>
            </a:r>
            <a:r>
              <a:rPr lang="en-US" cap="all" dirty="0">
                <a:latin typeface="Courier" pitchFamily="2" charset="0"/>
              </a:rPr>
              <a:t> </a:t>
            </a:r>
            <a:r>
              <a:rPr lang="en-US" dirty="0"/>
              <a:t>and </a:t>
            </a:r>
            <a:r>
              <a:rPr lang="en-US" cap="all" dirty="0">
                <a:latin typeface="Courier" pitchFamily="2" charset="0"/>
              </a:rPr>
              <a:t>Sort-tasks.</a:t>
            </a:r>
          </a:p>
          <a:p>
            <a:pPr lvl="1"/>
            <a:r>
              <a:rPr lang="en-US" dirty="0"/>
              <a:t>State objects and update functions: </a:t>
            </a:r>
            <a:r>
              <a:rPr lang="en-US" cap="all" dirty="0">
                <a:latin typeface="Courier" pitchFamily="2" charset="0"/>
              </a:rPr>
              <a:t>Apply-action</a:t>
            </a:r>
            <a:r>
              <a:rPr lang="en-US" dirty="0"/>
              <a:t>, </a:t>
            </a:r>
            <a:r>
              <a:rPr lang="en-US" cap="all" dirty="0">
                <a:latin typeface="Courier" pitchFamily="2" charset="0"/>
              </a:rPr>
              <a:t>Apply-operator</a:t>
            </a:r>
            <a:r>
              <a:rPr lang="en-US" dirty="0"/>
              <a:t>,</a:t>
            </a:r>
            <a:r>
              <a:rPr lang="en-US" cap="all" dirty="0">
                <a:latin typeface="Courier" pitchFamily="2" charset="0"/>
              </a:rPr>
              <a:t> </a:t>
            </a:r>
            <a:r>
              <a:rPr lang="en-US" dirty="0"/>
              <a:t>and </a:t>
            </a:r>
            <a:r>
              <a:rPr lang="en-US" cap="all" dirty="0">
                <a:latin typeface="Courier" pitchFamily="2" charset="0"/>
              </a:rPr>
              <a:t>Apply-method</a:t>
            </a:r>
            <a:r>
              <a:rPr lang="en-US" dirty="0"/>
              <a:t>.</a:t>
            </a:r>
          </a:p>
        </p:txBody>
      </p:sp>
    </p:spTree>
    <p:extLst>
      <p:ext uri="{BB962C8B-B14F-4D97-AF65-F5344CB8AC3E}">
        <p14:creationId xmlns:p14="http://schemas.microsoft.com/office/powerpoint/2010/main" val="2028665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CF40BE-46BC-F240-B472-8D3A1EAA1F7B}"/>
              </a:ext>
            </a:extLst>
          </p:cNvPr>
          <p:cNvSpPr>
            <a:spLocks noGrp="1"/>
          </p:cNvSpPr>
          <p:nvPr>
            <p:ph type="body" idx="4294967295"/>
          </p:nvPr>
        </p:nvSpPr>
        <p:spPr/>
        <p:txBody>
          <a:bodyPr>
            <a:normAutofit fontScale="92500"/>
          </a:bodyPr>
          <a:lstStyle/>
          <a:p>
            <a:pPr lvl="0"/>
            <a:r>
              <a:rPr lang="en-US" dirty="0"/>
              <a:t>The key input data structures are:</a:t>
            </a:r>
          </a:p>
          <a:p>
            <a:pPr lvl="1"/>
            <a:r>
              <a:rPr lang="en-US" i="1" dirty="0"/>
              <a:t>Domains </a:t>
            </a:r>
            <a:r>
              <a:rPr lang="en-US" dirty="0"/>
              <a:t>– sets of actions and methods – the “physics” -- and</a:t>
            </a:r>
            <a:endParaRPr lang="en-US" i="1" dirty="0"/>
          </a:p>
          <a:p>
            <a:pPr lvl="1"/>
            <a:r>
              <a:rPr lang="en-US" i="1" dirty="0"/>
              <a:t>Problems – </a:t>
            </a:r>
            <a:r>
              <a:rPr lang="en-US" dirty="0"/>
              <a:t>initial states and objectives.</a:t>
            </a:r>
          </a:p>
          <a:p>
            <a:pPr lvl="0"/>
            <a:r>
              <a:rPr lang="en-US" dirty="0"/>
              <a:t>Domains are the obvious choice:</a:t>
            </a:r>
          </a:p>
          <a:p>
            <a:pPr lvl="1"/>
            <a:r>
              <a:rPr lang="en-US" dirty="0"/>
              <a:t>Problems “dissolve” into states and tasks.</a:t>
            </a:r>
          </a:p>
          <a:p>
            <a:pPr lvl="1"/>
            <a:r>
              <a:rPr lang="en-US" dirty="0"/>
              <a:t>Domain must be consulted for method and operator definitions throughout planning.</a:t>
            </a:r>
          </a:p>
          <a:p>
            <a:r>
              <a:rPr lang="en-US" dirty="0"/>
              <a:t>There is also the </a:t>
            </a:r>
            <a:r>
              <a:rPr lang="en-US" dirty="0">
                <a:latin typeface="Courier" pitchFamily="2" charset="0"/>
              </a:rPr>
              <a:t>:which </a:t>
            </a:r>
            <a:r>
              <a:rPr lang="en-US" dirty="0"/>
              <a:t>argument – tailors search.  For example:</a:t>
            </a:r>
          </a:p>
          <a:p>
            <a:pPr lvl="1"/>
            <a:r>
              <a:rPr lang="en-US" dirty="0">
                <a:latin typeface="Courier" pitchFamily="2" charset="0"/>
              </a:rPr>
              <a:t>:first </a:t>
            </a:r>
            <a:r>
              <a:rPr lang="en-US" dirty="0"/>
              <a:t>– return the first plan</a:t>
            </a:r>
          </a:p>
          <a:p>
            <a:pPr lvl="1"/>
            <a:r>
              <a:rPr lang="en-US" dirty="0">
                <a:latin typeface="Courier" pitchFamily="2" charset="0"/>
              </a:rPr>
              <a:t>:all</a:t>
            </a:r>
          </a:p>
          <a:p>
            <a:pPr lvl="1"/>
            <a:r>
              <a:rPr lang="en-US" dirty="0">
                <a:latin typeface="Courier" pitchFamily="2" charset="0"/>
              </a:rPr>
              <a:t>:id-first </a:t>
            </a:r>
            <a:r>
              <a:rPr lang="en-US" dirty="0"/>
              <a:t>– first plan found by iterative deepening</a:t>
            </a:r>
          </a:p>
          <a:p>
            <a:r>
              <a:rPr lang="en-US" dirty="0"/>
              <a:t>Most key functions dispatch on domain and </a:t>
            </a:r>
            <a:r>
              <a:rPr lang="en-US" dirty="0">
                <a:latin typeface="Courier" pitchFamily="2" charset="0"/>
              </a:rPr>
              <a:t>which</a:t>
            </a:r>
            <a:r>
              <a:rPr lang="en-US" dirty="0"/>
              <a:t> argument.</a:t>
            </a:r>
          </a:p>
          <a:p>
            <a:pPr lvl="1"/>
            <a:r>
              <a:rPr lang="en-US" cap="small" dirty="0"/>
              <a:t>Clos</a:t>
            </a:r>
            <a:r>
              <a:rPr lang="en-US" dirty="0"/>
              <a:t> multi-methods.</a:t>
            </a:r>
          </a:p>
        </p:txBody>
      </p:sp>
      <p:sp>
        <p:nvSpPr>
          <p:cNvPr id="3" name="Title 2">
            <a:extLst>
              <a:ext uri="{FF2B5EF4-FFF2-40B4-BE49-F238E27FC236}">
                <a16:creationId xmlns:a16="http://schemas.microsoft.com/office/drawing/2014/main" id="{808C5FEC-1A45-1543-9A64-60277BE90011}"/>
              </a:ext>
            </a:extLst>
          </p:cNvPr>
          <p:cNvSpPr>
            <a:spLocks noGrp="1"/>
          </p:cNvSpPr>
          <p:nvPr>
            <p:ph type="title" idx="4294967295"/>
          </p:nvPr>
        </p:nvSpPr>
        <p:spPr/>
        <p:txBody>
          <a:bodyPr/>
          <a:lstStyle/>
          <a:p>
            <a:pPr lvl="0"/>
            <a:r>
              <a:rPr lang="en-US" dirty="0"/>
              <a:t>How to tailor Planner behavior with </a:t>
            </a:r>
            <a:r>
              <a:rPr lang="en-US" cap="small" dirty="0"/>
              <a:t>Clos</a:t>
            </a:r>
            <a:r>
              <a:rPr lang="en-US" dirty="0"/>
              <a:t>?</a:t>
            </a:r>
          </a:p>
        </p:txBody>
      </p:sp>
    </p:spTree>
    <p:extLst>
      <p:ext uri="{BB962C8B-B14F-4D97-AF65-F5344CB8AC3E}">
        <p14:creationId xmlns:p14="http://schemas.microsoft.com/office/powerpoint/2010/main" val="2303641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3CE29-69B2-7545-952A-0571D27C0C4A}"/>
              </a:ext>
            </a:extLst>
          </p:cNvPr>
          <p:cNvSpPr>
            <a:spLocks noGrp="1"/>
          </p:cNvSpPr>
          <p:nvPr>
            <p:ph type="title"/>
          </p:nvPr>
        </p:nvSpPr>
        <p:spPr/>
        <p:txBody>
          <a:bodyPr/>
          <a:lstStyle/>
          <a:p>
            <a:r>
              <a:rPr lang="en-US" dirty="0"/>
              <a:t>Making </a:t>
            </a:r>
            <a:r>
              <a:rPr lang="en-US" cap="small" dirty="0"/>
              <a:t>Shop</a:t>
            </a:r>
            <a:r>
              <a:rPr lang="en-US" dirty="0"/>
              <a:t> more usable</a:t>
            </a:r>
          </a:p>
        </p:txBody>
      </p:sp>
      <p:sp>
        <p:nvSpPr>
          <p:cNvPr id="3" name="Text Placeholder 2">
            <a:extLst>
              <a:ext uri="{FF2B5EF4-FFF2-40B4-BE49-F238E27FC236}">
                <a16:creationId xmlns:a16="http://schemas.microsoft.com/office/drawing/2014/main" id="{494FAE1E-9A9A-004A-A25E-61F0D21975F6}"/>
              </a:ext>
            </a:extLst>
          </p:cNvPr>
          <p:cNvSpPr>
            <a:spLocks noGrp="1"/>
          </p:cNvSpPr>
          <p:nvPr>
            <p:ph type="body" sz="quarter" idx="10"/>
          </p:nvPr>
        </p:nvSpPr>
        <p:spPr/>
        <p:txBody>
          <a:bodyPr/>
          <a:lstStyle/>
          <a:p>
            <a:r>
              <a:rPr lang="en-US" dirty="0"/>
              <a:t>Repairing the </a:t>
            </a:r>
            <a:r>
              <a:rPr lang="en-US" cap="small" dirty="0"/>
              <a:t>Shop</a:t>
            </a:r>
            <a:r>
              <a:rPr lang="en-US" dirty="0"/>
              <a:t> input language.</a:t>
            </a:r>
          </a:p>
          <a:p>
            <a:r>
              <a:rPr lang="en-US" dirty="0"/>
              <a:t>Add support for </a:t>
            </a:r>
            <a:r>
              <a:rPr lang="en-US" cap="small" dirty="0"/>
              <a:t>Pddl</a:t>
            </a:r>
            <a:r>
              <a:rPr lang="en-US" dirty="0"/>
              <a:t> – the Planner Domain Description Language.</a:t>
            </a:r>
          </a:p>
          <a:p>
            <a:r>
              <a:rPr lang="en-US" dirty="0"/>
              <a:t>Improve robustness and debuggability of planner.</a:t>
            </a:r>
          </a:p>
          <a:p>
            <a:r>
              <a:rPr lang="en-US" dirty="0"/>
              <a:t>Supply tools for interacting with </a:t>
            </a:r>
            <a:r>
              <a:rPr lang="en-US" cap="small" dirty="0"/>
              <a:t>Shop</a:t>
            </a:r>
            <a:r>
              <a:rPr lang="en-US" dirty="0"/>
              <a:t>’s outputs.</a:t>
            </a:r>
          </a:p>
          <a:p>
            <a:r>
              <a:rPr lang="en-US" dirty="0"/>
              <a:t>Make components available for reuse.</a:t>
            </a:r>
          </a:p>
        </p:txBody>
      </p:sp>
    </p:spTree>
    <p:extLst>
      <p:ext uri="{BB962C8B-B14F-4D97-AF65-F5344CB8AC3E}">
        <p14:creationId xmlns:p14="http://schemas.microsoft.com/office/powerpoint/2010/main" val="3660064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C:\Users\fred\Pictures\iPhone BU\2014\IMG_3376.JPG">
            <a:extLst>
              <a:ext uri="{FF2B5EF4-FFF2-40B4-BE49-F238E27FC236}">
                <a16:creationId xmlns:a16="http://schemas.microsoft.com/office/drawing/2014/main" id="{997FBB80-4240-2542-8F4C-18796A01FA37}"/>
              </a:ext>
            </a:extLst>
          </p:cNvPr>
          <p:cNvPicPr>
            <a:picLocks noChangeAspect="1" noChangeArrowheads="1"/>
          </p:cNvPicPr>
          <p:nvPr/>
        </p:nvPicPr>
        <p:blipFill rotWithShape="1">
          <a:blip r:embed="rId4" cstate="email">
            <a:alphaModFix/>
            <a:extLst>
              <a:ext uri="{28A0092B-C50C-407E-A947-70E740481C1C}">
                <a14:useLocalDpi xmlns:a14="http://schemas.microsoft.com/office/drawing/2010/main" val="0"/>
              </a:ext>
            </a:extLst>
          </a:blip>
          <a:srcRect t="16478" b="6872"/>
          <a:stretch/>
        </p:blipFill>
        <p:spPr bwMode="auto">
          <a:xfrm>
            <a:off x="12435640" y="2"/>
            <a:ext cx="9095365" cy="5228732"/>
          </a:xfrm>
          <a:custGeom>
            <a:avLst/>
            <a:gdLst>
              <a:gd name="connsiteX0" fmla="*/ 28132 w 4548867"/>
              <a:gd name="connsiteY0" fmla="*/ 0 h 2614366"/>
              <a:gd name="connsiteX1" fmla="*/ 4520736 w 4548867"/>
              <a:gd name="connsiteY1" fmla="*/ 0 h 2614366"/>
              <a:gd name="connsiteX2" fmla="*/ 4537124 w 4548867"/>
              <a:gd name="connsiteY2" fmla="*/ 107385 h 2614366"/>
              <a:gd name="connsiteX3" fmla="*/ 4548867 w 4548867"/>
              <a:gd name="connsiteY3" fmla="*/ 339933 h 2614366"/>
              <a:gd name="connsiteX4" fmla="*/ 2274434 w 4548867"/>
              <a:gd name="connsiteY4" fmla="*/ 2614366 h 2614366"/>
              <a:gd name="connsiteX5" fmla="*/ 0 w 4548867"/>
              <a:gd name="connsiteY5" fmla="*/ 339933 h 2614366"/>
              <a:gd name="connsiteX6" fmla="*/ 11743 w 4548867"/>
              <a:gd name="connsiteY6" fmla="*/ 107385 h 261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8867" h="2614366">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B37BAF8-EA97-496B-9DF6-3D53B6A199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24377650" cy="13716000"/>
          </a:xfrm>
          <a:prstGeom prst="rect">
            <a:avLst/>
          </a:prstGeom>
        </p:spPr>
      </p:pic>
      <p:sp>
        <p:nvSpPr>
          <p:cNvPr id="3" name="Title 2">
            <a:extLst>
              <a:ext uri="{FF2B5EF4-FFF2-40B4-BE49-F238E27FC236}">
                <a16:creationId xmlns:a16="http://schemas.microsoft.com/office/drawing/2014/main" id="{D88EF5B7-C734-DC45-A240-174F4B0628B7}"/>
              </a:ext>
            </a:extLst>
          </p:cNvPr>
          <p:cNvSpPr>
            <a:spLocks noGrp="1"/>
          </p:cNvSpPr>
          <p:nvPr>
            <p:ph type="title"/>
          </p:nvPr>
        </p:nvSpPr>
        <p:spPr>
          <a:xfrm>
            <a:off x="2918473" y="263538"/>
            <a:ext cx="10578432" cy="2908102"/>
          </a:xfrm>
        </p:spPr>
        <p:txBody>
          <a:bodyPr vert="horz" lIns="91440" tIns="45720" rIns="91440" bIns="45720" rtlCol="0" anchor="ctr">
            <a:normAutofit/>
          </a:bodyPr>
          <a:lstStyle/>
          <a:p>
            <a:pPr defTabSz="914400"/>
            <a:r>
              <a:rPr lang="en-US" sz="6000" kern="1200" cap="small" dirty="0">
                <a:solidFill>
                  <a:srgbClr val="000000"/>
                </a:solidFill>
                <a:latin typeface="+mj-lt"/>
                <a:ea typeface="+mj-ea"/>
                <a:cs typeface="+mj-cs"/>
              </a:rPr>
              <a:t>Sift</a:t>
            </a:r>
            <a:r>
              <a:rPr lang="en-US" sz="6000" kern="1200" dirty="0">
                <a:solidFill>
                  <a:srgbClr val="000000"/>
                </a:solidFill>
                <a:latin typeface="+mj-lt"/>
                <a:ea typeface="+mj-ea"/>
                <a:cs typeface="+mj-cs"/>
              </a:rPr>
              <a:t> and Planning</a:t>
            </a:r>
          </a:p>
        </p:txBody>
      </p:sp>
      <p:sp>
        <p:nvSpPr>
          <p:cNvPr id="4" name="Text Placeholder 3">
            <a:extLst>
              <a:ext uri="{FF2B5EF4-FFF2-40B4-BE49-F238E27FC236}">
                <a16:creationId xmlns:a16="http://schemas.microsoft.com/office/drawing/2014/main" id="{726D8466-B41E-5C4A-9F5F-53FAEB53D797}"/>
              </a:ext>
            </a:extLst>
          </p:cNvPr>
          <p:cNvSpPr>
            <a:spLocks noGrp="1"/>
          </p:cNvSpPr>
          <p:nvPr>
            <p:ph type="body" sz="quarter" idx="10"/>
          </p:nvPr>
        </p:nvSpPr>
        <p:spPr>
          <a:xfrm>
            <a:off x="1610902" y="3435178"/>
            <a:ext cx="10570576" cy="9687698"/>
          </a:xfrm>
        </p:spPr>
        <p:txBody>
          <a:bodyPr vert="horz" lIns="91440" tIns="45720" rIns="91440" bIns="45720" rtlCol="0" anchor="ctr">
            <a:normAutofit lnSpcReduction="10000"/>
          </a:bodyPr>
          <a:lstStyle/>
          <a:p>
            <a:pPr indent="-228600" defTabSz="914400">
              <a:spcBef>
                <a:spcPts val="0"/>
              </a:spcBef>
            </a:pPr>
            <a:r>
              <a:rPr lang="en-US" sz="3600" dirty="0">
                <a:solidFill>
                  <a:srgbClr val="000000"/>
                </a:solidFill>
                <a:latin typeface="+mn-lt"/>
                <a:ea typeface="+mn-ea"/>
                <a:cs typeface="+mn-cs"/>
              </a:rPr>
              <a:t>SIFT is a small, independent research lab, specializing in Artificial Intelligence, Human-Computer Interaction, Computer Security, and Formal Methods.</a:t>
            </a:r>
          </a:p>
          <a:p>
            <a:pPr lvl="1" indent="-228600" defTabSz="914400"/>
            <a:r>
              <a:rPr lang="en-US" sz="3600" dirty="0">
                <a:solidFill>
                  <a:srgbClr val="000000"/>
                </a:solidFill>
                <a:latin typeface="+mn-lt"/>
                <a:ea typeface="+mn-ea"/>
                <a:cs typeface="+mn-cs"/>
              </a:rPr>
              <a:t>We do contract- and grant-funded research, mostly for the US federal government (DARPA, NASA, Dept. of Energy, AFRL, ONR, etc.).</a:t>
            </a:r>
          </a:p>
          <a:p>
            <a:pPr indent="-228600" defTabSz="914400"/>
            <a:r>
              <a:rPr lang="en-US" sz="3600" dirty="0">
                <a:solidFill>
                  <a:srgbClr val="000000"/>
                </a:solidFill>
                <a:latin typeface="+mn-lt"/>
                <a:ea typeface="+mn-ea"/>
                <a:cs typeface="+mn-cs"/>
              </a:rPr>
              <a:t>We have a long-standing interest in using AI in general, and planning in particular, to make systems that interact more naturally with users.</a:t>
            </a:r>
          </a:p>
          <a:p>
            <a:pPr indent="-228600" defTabSz="914400"/>
            <a:r>
              <a:rPr lang="en-US" sz="3600" dirty="0">
                <a:solidFill>
                  <a:srgbClr val="000000"/>
                </a:solidFill>
                <a:latin typeface="+mn-lt"/>
                <a:ea typeface="+mn-ea"/>
                <a:cs typeface="+mn-cs"/>
              </a:rPr>
              <a:t>Have pursued the notion of “supervisory control,” where the user can tell a system what they want, and the system will figure out the “how.”</a:t>
            </a:r>
          </a:p>
          <a:p>
            <a:pPr indent="-228600" defTabSz="914400"/>
            <a:r>
              <a:rPr lang="en-US" sz="3600" dirty="0">
                <a:solidFill>
                  <a:srgbClr val="000000"/>
                </a:solidFill>
                <a:latin typeface="+mn-lt"/>
                <a:ea typeface="+mn-ea"/>
                <a:cs typeface="+mn-cs"/>
              </a:rPr>
              <a:t>All of these led us to look for a very capable planner, and we settled on </a:t>
            </a:r>
            <a:r>
              <a:rPr lang="en-US" sz="3600" cap="small" dirty="0">
                <a:solidFill>
                  <a:srgbClr val="000000"/>
                </a:solidFill>
                <a:latin typeface="+mn-lt"/>
                <a:ea typeface="+mn-ea"/>
                <a:cs typeface="+mn-cs"/>
              </a:rPr>
              <a:t>Shop2</a:t>
            </a:r>
            <a:r>
              <a:rPr lang="en-US" sz="3600" dirty="0">
                <a:solidFill>
                  <a:srgbClr val="000000"/>
                </a:solidFill>
                <a:latin typeface="+mn-lt"/>
                <a:ea typeface="+mn-ea"/>
                <a:cs typeface="+mn-cs"/>
              </a:rPr>
              <a:t>, developed at University of Maryland which was high performance, and powerful.</a:t>
            </a:r>
            <a:endParaRPr lang="en-US" sz="2800" dirty="0">
              <a:solidFill>
                <a:srgbClr val="000000"/>
              </a:solidFill>
              <a:latin typeface="+mn-lt"/>
              <a:ea typeface="+mn-ea"/>
              <a:cs typeface="+mn-cs"/>
            </a:endParaRPr>
          </a:p>
        </p:txBody>
      </p:sp>
      <p:pic>
        <p:nvPicPr>
          <p:cNvPr id="8" name="Picture 7">
            <a:extLst>
              <a:ext uri="{FF2B5EF4-FFF2-40B4-BE49-F238E27FC236}">
                <a16:creationId xmlns:a16="http://schemas.microsoft.com/office/drawing/2014/main" id="{FF2103E8-A449-F74A-95E0-8CCE6F81D87F}"/>
              </a:ext>
            </a:extLst>
          </p:cNvPr>
          <p:cNvPicPr>
            <a:picLocks noChangeAspect="1"/>
          </p:cNvPicPr>
          <p:nvPr/>
        </p:nvPicPr>
        <p:blipFill>
          <a:blip r:embed="rId6"/>
          <a:stretch>
            <a:fillRect/>
          </a:stretch>
        </p:blipFill>
        <p:spPr>
          <a:xfrm>
            <a:off x="0" y="745523"/>
            <a:ext cx="2918473" cy="2466837"/>
          </a:xfrm>
          <a:prstGeom prst="rect">
            <a:avLst/>
          </a:prstGeom>
        </p:spPr>
      </p:pic>
      <p:grpSp>
        <p:nvGrpSpPr>
          <p:cNvPr id="10" name="Group 9">
            <a:extLst>
              <a:ext uri="{FF2B5EF4-FFF2-40B4-BE49-F238E27FC236}">
                <a16:creationId xmlns:a16="http://schemas.microsoft.com/office/drawing/2014/main" id="{34B6D3C3-6952-A14B-95A5-716DFF8BA316}"/>
              </a:ext>
            </a:extLst>
          </p:cNvPr>
          <p:cNvGrpSpPr/>
          <p:nvPr/>
        </p:nvGrpSpPr>
        <p:grpSpPr>
          <a:xfrm>
            <a:off x="-1" y="13085318"/>
            <a:ext cx="8875926" cy="686087"/>
            <a:chOff x="-1" y="13085318"/>
            <a:chExt cx="8875926" cy="686087"/>
          </a:xfrm>
        </p:grpSpPr>
        <p:sp>
          <p:nvSpPr>
            <p:cNvPr id="12" name="Rectangle 11">
              <a:extLst>
                <a:ext uri="{FF2B5EF4-FFF2-40B4-BE49-F238E27FC236}">
                  <a16:creationId xmlns:a16="http://schemas.microsoft.com/office/drawing/2014/main" id="{BB7CC367-BA9A-D54B-ADF7-E6B34AE79F67}"/>
                </a:ext>
              </a:extLst>
            </p:cNvPr>
            <p:cNvSpPr/>
            <p:nvPr/>
          </p:nvSpPr>
          <p:spPr>
            <a:xfrm>
              <a:off x="655982" y="13125074"/>
              <a:ext cx="8219943" cy="646331"/>
            </a:xfrm>
            <a:prstGeom prst="rect">
              <a:avLst/>
            </a:prstGeom>
          </p:spPr>
          <p:txBody>
            <a:bodyPr wrap="none">
              <a:spAutoFit/>
            </a:bodyPr>
            <a:lstStyle/>
            <a:p>
              <a:r>
                <a:rPr lang="en-US" b="1" dirty="0">
                  <a:latin typeface="Arial Black" panose="020B0604020202020204" pitchFamily="34" charset="0"/>
                  <a:cs typeface="Arial Black" panose="020B0604020202020204" pitchFamily="34" charset="0"/>
                </a:rPr>
                <a:t>European Lisp Symposium 2019</a:t>
              </a:r>
            </a:p>
          </p:txBody>
        </p:sp>
        <p:pic>
          <p:nvPicPr>
            <p:cNvPr id="13" name="Picture 12">
              <a:extLst>
                <a:ext uri="{FF2B5EF4-FFF2-40B4-BE49-F238E27FC236}">
                  <a16:creationId xmlns:a16="http://schemas.microsoft.com/office/drawing/2014/main" id="{6C500D24-1A53-3743-B72B-1D34AA478CAD}"/>
                </a:ext>
              </a:extLst>
            </p:cNvPr>
            <p:cNvPicPr>
              <a:picLocks noChangeAspect="1"/>
            </p:cNvPicPr>
            <p:nvPr/>
          </p:nvPicPr>
          <p:blipFill>
            <a:blip r:embed="rId7"/>
            <a:stretch>
              <a:fillRect/>
            </a:stretch>
          </p:blipFill>
          <p:spPr>
            <a:xfrm>
              <a:off x="-1" y="13085318"/>
              <a:ext cx="655983" cy="655983"/>
            </a:xfrm>
            <a:prstGeom prst="rect">
              <a:avLst/>
            </a:prstGeom>
          </p:spPr>
        </p:pic>
      </p:grpSp>
      <p:pic>
        <p:nvPicPr>
          <p:cNvPr id="2" name="Transcriptic Riboswitches.mp4">
            <a:hlinkClick r:id="" action="ppaction://media"/>
            <a:extLst>
              <a:ext uri="{FF2B5EF4-FFF2-40B4-BE49-F238E27FC236}">
                <a16:creationId xmlns:a16="http://schemas.microsoft.com/office/drawing/2014/main" id="{397B3998-CE47-9546-84B2-7AE43CCBED8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776200" y="5720955"/>
            <a:ext cx="11398250" cy="6411516"/>
          </a:xfrm>
          <a:prstGeom prst="rect">
            <a:avLst/>
          </a:prstGeom>
        </p:spPr>
      </p:pic>
      <p:pic>
        <p:nvPicPr>
          <p:cNvPr id="14" name="Picture 13">
            <a:extLst>
              <a:ext uri="{FF2B5EF4-FFF2-40B4-BE49-F238E27FC236}">
                <a16:creationId xmlns:a16="http://schemas.microsoft.com/office/drawing/2014/main" id="{22F6734A-386F-BD4F-B9CB-57FDDFF0B461}"/>
              </a:ext>
            </a:extLst>
          </p:cNvPr>
          <p:cNvPicPr>
            <a:picLocks noChangeAspect="1"/>
          </p:cNvPicPr>
          <p:nvPr/>
        </p:nvPicPr>
        <p:blipFill>
          <a:blip r:embed="rId9"/>
          <a:stretch>
            <a:fillRect/>
          </a:stretch>
        </p:blipFill>
        <p:spPr>
          <a:xfrm>
            <a:off x="17710150" y="3212360"/>
            <a:ext cx="6464300" cy="2705100"/>
          </a:xfrm>
          <a:prstGeom prst="rect">
            <a:avLst/>
          </a:prstGeom>
        </p:spPr>
      </p:pic>
    </p:spTree>
    <p:extLst>
      <p:ext uri="{BB962C8B-B14F-4D97-AF65-F5344CB8AC3E}">
        <p14:creationId xmlns:p14="http://schemas.microsoft.com/office/powerpoint/2010/main" val="222251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4C14-2DFF-8143-945C-7B171E267B3E}"/>
              </a:ext>
            </a:extLst>
          </p:cNvPr>
          <p:cNvSpPr>
            <a:spLocks noGrp="1"/>
          </p:cNvSpPr>
          <p:nvPr>
            <p:ph type="title"/>
          </p:nvPr>
        </p:nvSpPr>
        <p:spPr/>
        <p:txBody>
          <a:bodyPr/>
          <a:lstStyle/>
          <a:p>
            <a:r>
              <a:rPr lang="en-US" cap="small" dirty="0"/>
              <a:t>Shop</a:t>
            </a:r>
            <a:r>
              <a:rPr lang="en-US" dirty="0"/>
              <a:t> Input Language</a:t>
            </a:r>
          </a:p>
        </p:txBody>
      </p:sp>
      <p:sp>
        <p:nvSpPr>
          <p:cNvPr id="3" name="Text Placeholder 2">
            <a:extLst>
              <a:ext uri="{FF2B5EF4-FFF2-40B4-BE49-F238E27FC236}">
                <a16:creationId xmlns:a16="http://schemas.microsoft.com/office/drawing/2014/main" id="{7A414790-18FE-5E46-BA4E-06B90C0F99B1}"/>
              </a:ext>
            </a:extLst>
          </p:cNvPr>
          <p:cNvSpPr>
            <a:spLocks noGrp="1"/>
          </p:cNvSpPr>
          <p:nvPr>
            <p:ph type="body" sz="quarter" idx="10"/>
          </p:nvPr>
        </p:nvSpPr>
        <p:spPr>
          <a:xfrm>
            <a:off x="1676400" y="3776663"/>
            <a:ext cx="12104914" cy="9183687"/>
          </a:xfrm>
        </p:spPr>
        <p:txBody>
          <a:bodyPr>
            <a:normAutofit/>
          </a:bodyPr>
          <a:lstStyle/>
          <a:p>
            <a:r>
              <a:rPr lang="en-US" i="1" dirty="0"/>
              <a:t>Ad hoc </a:t>
            </a:r>
            <a:r>
              <a:rPr lang="en-US" dirty="0"/>
              <a:t>DSL that “just grew.”</a:t>
            </a:r>
            <a:endParaRPr lang="en-US" i="1" dirty="0"/>
          </a:p>
          <a:p>
            <a:r>
              <a:rPr lang="en-US" dirty="0"/>
              <a:t>Problems:</a:t>
            </a:r>
          </a:p>
          <a:p>
            <a:pPr lvl="1"/>
            <a:r>
              <a:rPr lang="en-US" dirty="0"/>
              <a:t>Syntactic ambiguity (e.g., implicit conjunctions, variable number of arguments).</a:t>
            </a:r>
          </a:p>
          <a:p>
            <a:pPr lvl="1"/>
            <a:r>
              <a:rPr lang="en-US" dirty="0"/>
              <a:t>Poor visual marking: </a:t>
            </a:r>
          </a:p>
          <a:p>
            <a:pPr lvl="2"/>
            <a:r>
              <a:rPr lang="en-US" dirty="0"/>
              <a:t>Operator definitions had 4, 5, or 6 </a:t>
            </a:r>
            <a:r>
              <a:rPr lang="en-US" i="1" dirty="0"/>
              <a:t>positional </a:t>
            </a:r>
            <a:r>
              <a:rPr lang="en-US" dirty="0"/>
              <a:t>arguments).  </a:t>
            </a:r>
          </a:p>
          <a:p>
            <a:pPr lvl="2"/>
            <a:r>
              <a:rPr lang="en-US" dirty="0"/>
              <a:t>Problem definitions had multiple visually indistinguishable alternative forms.</a:t>
            </a:r>
          </a:p>
          <a:p>
            <a:pPr lvl="2"/>
            <a:r>
              <a:rPr lang="en-US" dirty="0"/>
              <a:t>Logical variables all globally scoped.</a:t>
            </a:r>
          </a:p>
          <a:p>
            <a:pPr lvl="1"/>
            <a:r>
              <a:rPr lang="en-US" dirty="0"/>
              <a:t>Extra grouping constructs for no good reason.</a:t>
            </a:r>
          </a:p>
          <a:p>
            <a:pPr lvl="1"/>
            <a:r>
              <a:rPr lang="en-US" dirty="0"/>
              <a:t>Haphazard use of keyword vs. normal symbols.</a:t>
            </a:r>
          </a:p>
        </p:txBody>
      </p:sp>
      <p:graphicFrame>
        <p:nvGraphicFramePr>
          <p:cNvPr id="5" name="Table 4">
            <a:extLst>
              <a:ext uri="{FF2B5EF4-FFF2-40B4-BE49-F238E27FC236}">
                <a16:creationId xmlns:a16="http://schemas.microsoft.com/office/drawing/2014/main" id="{2572A286-0EB0-7445-B9C0-BEA024654D8C}"/>
              </a:ext>
            </a:extLst>
          </p:cNvPr>
          <p:cNvGraphicFramePr>
            <a:graphicFrameLocks noGrp="1"/>
          </p:cNvGraphicFramePr>
          <p:nvPr>
            <p:extLst>
              <p:ext uri="{D42A27DB-BD31-4B8C-83A1-F6EECF244321}">
                <p14:modId xmlns:p14="http://schemas.microsoft.com/office/powerpoint/2010/main" val="1124049132"/>
              </p:ext>
            </p:extLst>
          </p:nvPr>
        </p:nvGraphicFramePr>
        <p:xfrm>
          <a:off x="13781314" y="3141299"/>
          <a:ext cx="10319658" cy="10382250"/>
        </p:xfrm>
        <a:graphic>
          <a:graphicData uri="http://schemas.openxmlformats.org/drawingml/2006/table">
            <a:tbl>
              <a:tblPr>
                <a:tableStyleId>{5C22544A-7EE6-4342-B048-85BDC9FD1C3A}</a:tableStyleId>
              </a:tblPr>
              <a:tblGrid>
                <a:gridCol w="10319658">
                  <a:extLst>
                    <a:ext uri="{9D8B030D-6E8A-4147-A177-3AD203B41FA5}">
                      <a16:colId xmlns:a16="http://schemas.microsoft.com/office/drawing/2014/main" val="2949198223"/>
                    </a:ext>
                  </a:extLst>
                </a:gridCol>
              </a:tblGrid>
              <a:tr h="8811215">
                <a:tc>
                  <a:txBody>
                    <a:bodyPr/>
                    <a:lstStyle/>
                    <a:p>
                      <a:pPr marL="0" marR="0" algn="just">
                        <a:spcBef>
                          <a:spcPts val="0"/>
                        </a:spcBef>
                        <a:spcAft>
                          <a:spcPts val="0"/>
                        </a:spcAft>
                      </a:pPr>
                      <a:r>
                        <a:rPr lang="en-US" sz="3600" dirty="0">
                          <a:effectLst/>
                          <a:latin typeface="Courier" pitchFamily="2" charset="0"/>
                          <a:ea typeface="Times New Roman" panose="02020603050405020304" pitchFamily="18" charset="0"/>
                          <a:cs typeface="Times New Roman" panose="02020603050405020304" pitchFamily="18" charset="0"/>
                        </a:rPr>
                        <a:t>(:operator</a:t>
                      </a:r>
                    </a:p>
                    <a:p>
                      <a:pPr marL="0" marR="0" algn="just">
                        <a:spcBef>
                          <a:spcPts val="0"/>
                        </a:spcBef>
                        <a:spcAft>
                          <a:spcPts val="0"/>
                        </a:spcAft>
                      </a:pPr>
                      <a:r>
                        <a:rPr lang="en-US" sz="3600" dirty="0">
                          <a:effectLst/>
                          <a:latin typeface="Courier" pitchFamily="2" charset="0"/>
                          <a:ea typeface="Times New Roman" panose="02020603050405020304" pitchFamily="18" charset="0"/>
                          <a:cs typeface="Times New Roman" panose="02020603050405020304" pitchFamily="18" charset="0"/>
                        </a:rPr>
                        <a:t>  (!set-money ?person ?old ?new)</a:t>
                      </a:r>
                      <a:endParaRPr lang="en-US" sz="3600" dirty="0">
                        <a:effectLst/>
                        <a:latin typeface="Courier" pitchFamily="2" charset="0"/>
                        <a:ea typeface="Times New Roman" panose="02020603050405020304" pitchFamily="18" charset="0"/>
                      </a:endParaRPr>
                    </a:p>
                    <a:p>
                      <a:pPr marL="0" marR="0" algn="just">
                        <a:spcBef>
                          <a:spcPts val="0"/>
                        </a:spcBef>
                        <a:spcAft>
                          <a:spcPts val="0"/>
                        </a:spcAft>
                      </a:pPr>
                      <a:r>
                        <a:rPr lang="en-US" sz="3600" dirty="0">
                          <a:effectLst/>
                          <a:latin typeface="Courier" pitchFamily="2" charset="0"/>
                          <a:ea typeface="Times New Roman" panose="02020603050405020304" pitchFamily="18" charset="0"/>
                          <a:cs typeface="Times New Roman" panose="02020603050405020304" pitchFamily="18" charset="0"/>
                        </a:rPr>
                        <a:t>   ((has-money ?person ?old))</a:t>
                      </a:r>
                      <a:endParaRPr lang="en-US" sz="3600" dirty="0">
                        <a:effectLst/>
                        <a:latin typeface="Courier" pitchFamily="2" charset="0"/>
                        <a:ea typeface="Times New Roman" panose="02020603050405020304" pitchFamily="18" charset="0"/>
                      </a:endParaRPr>
                    </a:p>
                    <a:p>
                      <a:pPr marL="0" marR="0" algn="just">
                        <a:spcBef>
                          <a:spcPts val="0"/>
                        </a:spcBef>
                        <a:spcAft>
                          <a:spcPts val="0"/>
                        </a:spcAft>
                      </a:pPr>
                      <a:r>
                        <a:rPr lang="en-US" sz="3600" dirty="0">
                          <a:effectLst/>
                          <a:latin typeface="Courier" pitchFamily="2" charset="0"/>
                          <a:ea typeface="Times New Roman" panose="02020603050405020304" pitchFamily="18" charset="0"/>
                          <a:cs typeface="Times New Roman" panose="02020603050405020304" pitchFamily="18" charset="0"/>
                        </a:rPr>
                        <a:t>   ((has-money ?person ?old))</a:t>
                      </a:r>
                      <a:endParaRPr lang="en-US" sz="3600" dirty="0">
                        <a:effectLst/>
                        <a:latin typeface="Courier" pitchFamily="2" charset="0"/>
                        <a:ea typeface="Times New Roman" panose="02020603050405020304" pitchFamily="18" charset="0"/>
                      </a:endParaRPr>
                    </a:p>
                    <a:p>
                      <a:pPr marL="0" marR="0" algn="just">
                        <a:spcBef>
                          <a:spcPts val="0"/>
                        </a:spcBef>
                        <a:spcAft>
                          <a:spcPts val="0"/>
                        </a:spcAft>
                      </a:pPr>
                      <a:r>
                        <a:rPr lang="en-US" sz="3600" dirty="0">
                          <a:effectLst/>
                          <a:latin typeface="Courier" pitchFamily="2" charset="0"/>
                          <a:ea typeface="Times New Roman" panose="02020603050405020304" pitchFamily="18" charset="0"/>
                          <a:cs typeface="Times New Roman" panose="02020603050405020304" pitchFamily="18" charset="0"/>
                        </a:rPr>
                        <a:t>   ((has-money ?person ?new)))</a:t>
                      </a:r>
                    </a:p>
                    <a:p>
                      <a:pPr marL="0" marR="0" algn="just">
                        <a:spcBef>
                          <a:spcPts val="0"/>
                        </a:spcBef>
                        <a:spcAft>
                          <a:spcPts val="0"/>
                        </a:spcAft>
                      </a:pPr>
                      <a:endParaRPr lang="en-US" sz="3200" dirty="0">
                        <a:effectLst/>
                        <a:latin typeface="Courier" pitchFamily="2" charset="0"/>
                        <a:ea typeface="Times New Roman" panose="02020603050405020304" pitchFamily="18" charset="0"/>
                        <a:cs typeface="Times New Roman" panose="02020603050405020304" pitchFamily="18" charset="0"/>
                      </a:endParaRPr>
                    </a:p>
                    <a:p>
                      <a:r>
                        <a:rPr lang="en-US" sz="3600" kern="1200" dirty="0">
                          <a:solidFill>
                            <a:schemeClr val="dk1"/>
                          </a:solidFill>
                          <a:effectLst/>
                          <a:latin typeface="Courier" pitchFamily="2" charset="0"/>
                          <a:ea typeface="+mn-ea"/>
                          <a:cs typeface="+mn-cs"/>
                        </a:rPr>
                        <a:t>(:method (travel-to ?y)</a:t>
                      </a:r>
                    </a:p>
                    <a:p>
                      <a:r>
                        <a:rPr lang="en-US" sz="3600" kern="1200" dirty="0">
                          <a:solidFill>
                            <a:schemeClr val="dk1"/>
                          </a:solidFill>
                          <a:effectLst/>
                          <a:latin typeface="Courier" pitchFamily="2" charset="0"/>
                          <a:ea typeface="+mn-ea"/>
                          <a:cs typeface="+mn-cs"/>
                        </a:rPr>
                        <a:t>    by-taxi</a:t>
                      </a:r>
                    </a:p>
                    <a:p>
                      <a:r>
                        <a:rPr lang="en-US" sz="3600" kern="1200" dirty="0">
                          <a:solidFill>
                            <a:schemeClr val="dk1"/>
                          </a:solidFill>
                          <a:effectLst/>
                          <a:latin typeface="Courier" pitchFamily="2" charset="0"/>
                          <a:ea typeface="+mn-ea"/>
                          <a:cs typeface="+mn-cs"/>
                        </a:rPr>
                        <a:t>    ((at ?x) (at-taxi-stand ?t ?x)</a:t>
                      </a:r>
                    </a:p>
                    <a:p>
                      <a:r>
                        <a:rPr lang="en-US" sz="3600" kern="1200" dirty="0">
                          <a:solidFill>
                            <a:schemeClr val="dk1"/>
                          </a:solidFill>
                          <a:effectLst/>
                          <a:latin typeface="Courier" pitchFamily="2" charset="0"/>
                          <a:ea typeface="+mn-ea"/>
                          <a:cs typeface="+mn-cs"/>
                        </a:rPr>
                        <a:t>     (distance ?x ?y ?d) </a:t>
                      </a:r>
                    </a:p>
                    <a:p>
                      <a:r>
                        <a:rPr lang="en-US" sz="3600" kern="1200" dirty="0">
                          <a:solidFill>
                            <a:schemeClr val="dk1"/>
                          </a:solidFill>
                          <a:effectLst/>
                          <a:latin typeface="Courier" pitchFamily="2" charset="0"/>
                          <a:ea typeface="+mn-ea"/>
                          <a:cs typeface="+mn-cs"/>
                        </a:rPr>
                        <a:t>     (have-taxi-fare ?d))     </a:t>
                      </a:r>
                      <a:br>
                        <a:rPr lang="en-US" sz="3600" kern="1200" dirty="0">
                          <a:solidFill>
                            <a:schemeClr val="dk1"/>
                          </a:solidFill>
                          <a:effectLst/>
                          <a:latin typeface="Courier" pitchFamily="2" charset="0"/>
                          <a:ea typeface="+mn-ea"/>
                          <a:cs typeface="+mn-cs"/>
                        </a:rPr>
                      </a:br>
                      <a:r>
                        <a:rPr lang="en-US" sz="3600" kern="1200" dirty="0">
                          <a:solidFill>
                            <a:schemeClr val="dk1"/>
                          </a:solidFill>
                          <a:effectLst/>
                          <a:latin typeface="Courier" pitchFamily="2" charset="0"/>
                          <a:ea typeface="+mn-ea"/>
                          <a:cs typeface="+mn-cs"/>
                        </a:rPr>
                        <a:t>    ((!hail ?t ?x) (!ride ?t ?x ?y)</a:t>
                      </a:r>
                    </a:p>
                    <a:p>
                      <a:r>
                        <a:rPr lang="en-US" sz="3600" kern="1200" dirty="0">
                          <a:solidFill>
                            <a:schemeClr val="dk1"/>
                          </a:solidFill>
                          <a:effectLst/>
                          <a:latin typeface="Courier" pitchFamily="2" charset="0"/>
                          <a:ea typeface="+mn-ea"/>
                          <a:cs typeface="+mn-cs"/>
                        </a:rPr>
                        <a:t>     (pay-driver (call + 1.50 ?d)))</a:t>
                      </a:r>
                    </a:p>
                    <a:p>
                      <a:r>
                        <a:rPr lang="en-US" sz="3600" kern="1200" dirty="0">
                          <a:solidFill>
                            <a:schemeClr val="dk1"/>
                          </a:solidFill>
                          <a:effectLst/>
                          <a:latin typeface="Courier" pitchFamily="2" charset="0"/>
                          <a:ea typeface="+mn-ea"/>
                          <a:cs typeface="+mn-cs"/>
                        </a:rPr>
                        <a:t>    by-bus</a:t>
                      </a:r>
                    </a:p>
                    <a:p>
                      <a:r>
                        <a:rPr lang="en-US" sz="3600" kern="1200" dirty="0">
                          <a:solidFill>
                            <a:schemeClr val="dk1"/>
                          </a:solidFill>
                          <a:effectLst/>
                          <a:latin typeface="Courier" pitchFamily="2" charset="0"/>
                          <a:ea typeface="+mn-ea"/>
                          <a:cs typeface="+mn-cs"/>
                        </a:rPr>
                        <a:t>    ((at ?x) (bus-route ?bus ?x ?y))</a:t>
                      </a:r>
                    </a:p>
                    <a:p>
                      <a:r>
                        <a:rPr lang="en-US" sz="3600" kern="1200" dirty="0">
                          <a:solidFill>
                            <a:schemeClr val="dk1"/>
                          </a:solidFill>
                          <a:effectLst/>
                          <a:latin typeface="Courier" pitchFamily="2" charset="0"/>
                          <a:ea typeface="+mn-ea"/>
                          <a:cs typeface="+mn-cs"/>
                        </a:rPr>
                        <a:t>    ((!wait-for ?bus ?x) </a:t>
                      </a:r>
                    </a:p>
                    <a:p>
                      <a:r>
                        <a:rPr lang="en-US" sz="3600" kern="1200" dirty="0">
                          <a:solidFill>
                            <a:schemeClr val="dk1"/>
                          </a:solidFill>
                          <a:effectLst/>
                          <a:latin typeface="Courier" pitchFamily="2" charset="0"/>
                          <a:ea typeface="+mn-ea"/>
                          <a:cs typeface="+mn-cs"/>
                        </a:rPr>
                        <a:t>     (pay-driver 1.00)          </a:t>
                      </a:r>
                      <a:br>
                        <a:rPr lang="en-US" sz="3600" kern="1200" dirty="0">
                          <a:solidFill>
                            <a:schemeClr val="dk1"/>
                          </a:solidFill>
                          <a:effectLst/>
                          <a:latin typeface="Courier" pitchFamily="2" charset="0"/>
                          <a:ea typeface="+mn-ea"/>
                          <a:cs typeface="+mn-cs"/>
                        </a:rPr>
                      </a:br>
                      <a:r>
                        <a:rPr lang="en-US" sz="3600" kern="1200" dirty="0">
                          <a:solidFill>
                            <a:schemeClr val="dk1"/>
                          </a:solidFill>
                          <a:effectLst/>
                          <a:latin typeface="Courier" pitchFamily="2" charset="0"/>
                          <a:ea typeface="+mn-ea"/>
                          <a:cs typeface="+mn-cs"/>
                        </a:rPr>
                        <a:t>     (!ride ?bus ?x ?y)))</a:t>
                      </a:r>
                    </a:p>
                    <a:p>
                      <a:r>
                        <a:rPr lang="en-US" sz="3600" kern="1200" dirty="0">
                          <a:solidFill>
                            <a:schemeClr val="dk1"/>
                          </a:solidFill>
                          <a:effectLst/>
                          <a:latin typeface="+mn-lt"/>
                          <a:ea typeface="+mn-ea"/>
                          <a:cs typeface="+mn-cs"/>
                        </a:rPr>
                        <a:t>            </a:t>
                      </a:r>
                      <a:endParaRPr lang="en-US" sz="3200" dirty="0">
                        <a:effectLst/>
                        <a:latin typeface="Courier" pitchFamily="2" charset="0"/>
                        <a:ea typeface="Times New Roman" panose="02020603050405020304" pitchFamily="18" charset="0"/>
                      </a:endParaRPr>
                    </a:p>
                  </a:txBody>
                  <a:tcPr marL="9525" marR="9525" marT="9525" marB="9525">
                    <a:noFill/>
                  </a:tcPr>
                </a:tc>
                <a:extLst>
                  <a:ext uri="{0D108BD9-81ED-4DB2-BD59-A6C34878D82A}">
                    <a16:rowId xmlns:a16="http://schemas.microsoft.com/office/drawing/2014/main" val="980254768"/>
                  </a:ext>
                </a:extLst>
              </a:tr>
            </a:tbl>
          </a:graphicData>
        </a:graphic>
      </p:graphicFrame>
    </p:spTree>
    <p:extLst>
      <p:ext uri="{BB962C8B-B14F-4D97-AF65-F5344CB8AC3E}">
        <p14:creationId xmlns:p14="http://schemas.microsoft.com/office/powerpoint/2010/main" val="3015466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4C14-2DFF-8143-945C-7B171E267B3E}"/>
              </a:ext>
            </a:extLst>
          </p:cNvPr>
          <p:cNvSpPr>
            <a:spLocks noGrp="1"/>
          </p:cNvSpPr>
          <p:nvPr>
            <p:ph type="title"/>
          </p:nvPr>
        </p:nvSpPr>
        <p:spPr/>
        <p:txBody>
          <a:bodyPr/>
          <a:lstStyle/>
          <a:p>
            <a:r>
              <a:rPr lang="en-US" dirty="0"/>
              <a:t>Fixing the </a:t>
            </a:r>
            <a:r>
              <a:rPr lang="en-US" cap="small" dirty="0"/>
              <a:t>Shop</a:t>
            </a:r>
            <a:r>
              <a:rPr lang="en-US" dirty="0"/>
              <a:t> Input Language</a:t>
            </a:r>
          </a:p>
        </p:txBody>
      </p:sp>
      <p:sp>
        <p:nvSpPr>
          <p:cNvPr id="3" name="Text Placeholder 2">
            <a:extLst>
              <a:ext uri="{FF2B5EF4-FFF2-40B4-BE49-F238E27FC236}">
                <a16:creationId xmlns:a16="http://schemas.microsoft.com/office/drawing/2014/main" id="{7A414790-18FE-5E46-BA4E-06B90C0F99B1}"/>
              </a:ext>
            </a:extLst>
          </p:cNvPr>
          <p:cNvSpPr>
            <a:spLocks noGrp="1"/>
          </p:cNvSpPr>
          <p:nvPr>
            <p:ph type="body" sz="quarter" idx="10"/>
          </p:nvPr>
        </p:nvSpPr>
        <p:spPr>
          <a:xfrm>
            <a:off x="1676400" y="3776663"/>
            <a:ext cx="12104914" cy="9183687"/>
          </a:xfrm>
        </p:spPr>
        <p:txBody>
          <a:bodyPr>
            <a:normAutofit lnSpcReduction="10000"/>
          </a:bodyPr>
          <a:lstStyle/>
          <a:p>
            <a:r>
              <a:rPr lang="en-US" dirty="0"/>
              <a:t>Introduce keyword-based alternatives for positional arguments.</a:t>
            </a:r>
          </a:p>
          <a:p>
            <a:r>
              <a:rPr lang="en-US" dirty="0"/>
              <a:t>Limit or Eliminate </a:t>
            </a:r>
            <a:r>
              <a:rPr lang="en-US" dirty="0" err="1"/>
              <a:t>DWIMing</a:t>
            </a:r>
            <a:r>
              <a:rPr lang="en-US" dirty="0"/>
              <a:t> of arguments.</a:t>
            </a:r>
          </a:p>
          <a:p>
            <a:pPr lvl="1"/>
            <a:r>
              <a:rPr lang="en-US" dirty="0"/>
              <a:t>Positional arguments + ”internal” </a:t>
            </a:r>
            <a:r>
              <a:rPr lang="en-US" dirty="0" err="1"/>
              <a:t>optionals</a:t>
            </a:r>
            <a:r>
              <a:rPr lang="en-US" dirty="0"/>
              <a:t>. 🤮</a:t>
            </a:r>
          </a:p>
          <a:p>
            <a:r>
              <a:rPr lang="en-US" dirty="0"/>
              <a:t>Replace internal s-expression storage with data structures.</a:t>
            </a:r>
          </a:p>
          <a:p>
            <a:pPr lvl="1"/>
            <a:r>
              <a:rPr lang="en-US" dirty="0"/>
              <a:t>Easier to diagnose the results of parsing problems.</a:t>
            </a:r>
          </a:p>
          <a:p>
            <a:r>
              <a:rPr lang="en-US" dirty="0"/>
              <a:t>Lift ideas from Prolog:</a:t>
            </a:r>
          </a:p>
          <a:p>
            <a:pPr lvl="1"/>
            <a:r>
              <a:rPr lang="en-US" dirty="0"/>
              <a:t>Introduce anonymous variables for singletons.</a:t>
            </a:r>
          </a:p>
          <a:p>
            <a:pPr lvl="1"/>
            <a:r>
              <a:rPr lang="en-US" dirty="0"/>
              <a:t>Check for undefined predicates, etc.</a:t>
            </a:r>
          </a:p>
        </p:txBody>
      </p:sp>
      <p:sp>
        <p:nvSpPr>
          <p:cNvPr id="4" name="TextBox 3">
            <a:extLst>
              <a:ext uri="{FF2B5EF4-FFF2-40B4-BE49-F238E27FC236}">
                <a16:creationId xmlns:a16="http://schemas.microsoft.com/office/drawing/2014/main" id="{60069DC8-2EEF-D747-AF34-032F205B999F}"/>
              </a:ext>
            </a:extLst>
          </p:cNvPr>
          <p:cNvSpPr txBox="1"/>
          <p:nvPr/>
        </p:nvSpPr>
        <p:spPr>
          <a:xfrm>
            <a:off x="13324114" y="9927769"/>
            <a:ext cx="10515600" cy="2308324"/>
          </a:xfrm>
          <a:prstGeom prst="rect">
            <a:avLst/>
          </a:prstGeom>
          <a:noFill/>
        </p:spPr>
        <p:txBody>
          <a:bodyPr wrap="square" rtlCol="0">
            <a:spAutoFit/>
          </a:bodyPr>
          <a:lstStyle/>
          <a:p>
            <a:r>
              <a:rPr lang="en-US" dirty="0">
                <a:latin typeface="Courier" pitchFamily="2" charset="0"/>
              </a:rPr>
              <a:t>(and (hotel ?</a:t>
            </a:r>
            <a:r>
              <a:rPr lang="en-US" dirty="0" err="1">
                <a:latin typeface="Courier" pitchFamily="2" charset="0"/>
              </a:rPr>
              <a:t>loc</a:t>
            </a:r>
            <a:r>
              <a:rPr lang="en-US" dirty="0">
                <a:latin typeface="Courier" pitchFamily="2" charset="0"/>
              </a:rPr>
              <a:t> ?rooms ?_ha)</a:t>
            </a:r>
          </a:p>
          <a:p>
            <a:r>
              <a:rPr lang="en-US" dirty="0">
                <a:latin typeface="Courier" pitchFamily="2" charset="0"/>
              </a:rPr>
              <a:t>     (&gt; ?rooms 1)) </a:t>
            </a:r>
            <a:r>
              <a:rPr lang="en-US" i="1" dirty="0">
                <a:latin typeface="Courier" pitchFamily="2" charset="0"/>
              </a:rPr>
              <a:t>; don’t care</a:t>
            </a:r>
          </a:p>
          <a:p>
            <a:r>
              <a:rPr lang="en-US" dirty="0">
                <a:latin typeface="Courier" pitchFamily="2" charset="0"/>
              </a:rPr>
              <a:t>(and (hotel ?</a:t>
            </a:r>
            <a:r>
              <a:rPr lang="en-US" dirty="0" err="1">
                <a:latin typeface="Courier" pitchFamily="2" charset="0"/>
              </a:rPr>
              <a:t>loc</a:t>
            </a:r>
            <a:r>
              <a:rPr lang="en-US" dirty="0">
                <a:latin typeface="Courier" pitchFamily="2" charset="0"/>
              </a:rPr>
              <a:t> ?rooms ?handicap)</a:t>
            </a:r>
          </a:p>
          <a:p>
            <a:r>
              <a:rPr lang="en-US" dirty="0">
                <a:latin typeface="Courier" pitchFamily="2" charset="0"/>
              </a:rPr>
              <a:t>     (== ?</a:t>
            </a:r>
            <a:r>
              <a:rPr lang="en-US" dirty="0" err="1">
                <a:latin typeface="Courier" pitchFamily="2" charset="0"/>
              </a:rPr>
              <a:t>handicapp</a:t>
            </a:r>
            <a:r>
              <a:rPr lang="en-US" dirty="0">
                <a:latin typeface="Courier" pitchFamily="2" charset="0"/>
              </a:rPr>
              <a:t> yes)) </a:t>
            </a:r>
            <a:r>
              <a:rPr lang="en-US" i="1" dirty="0">
                <a:latin typeface="Courier" pitchFamily="2" charset="0"/>
              </a:rPr>
              <a:t>; typo</a:t>
            </a:r>
            <a:endParaRPr lang="en-US" dirty="0">
              <a:latin typeface="Courier" pitchFamily="2" charset="0"/>
            </a:endParaRPr>
          </a:p>
        </p:txBody>
      </p:sp>
      <p:sp>
        <p:nvSpPr>
          <p:cNvPr id="5" name="Rectangle 4">
            <a:extLst>
              <a:ext uri="{FF2B5EF4-FFF2-40B4-BE49-F238E27FC236}">
                <a16:creationId xmlns:a16="http://schemas.microsoft.com/office/drawing/2014/main" id="{4E9AB1F4-8468-4848-9ED3-F25DE2C65F4E}"/>
              </a:ext>
            </a:extLst>
          </p:cNvPr>
          <p:cNvSpPr/>
          <p:nvPr/>
        </p:nvSpPr>
        <p:spPr>
          <a:xfrm>
            <a:off x="12871312" y="3776663"/>
            <a:ext cx="12188825" cy="2862322"/>
          </a:xfrm>
          <a:prstGeom prst="rect">
            <a:avLst/>
          </a:prstGeom>
        </p:spPr>
        <p:txBody>
          <a:bodyPr>
            <a:spAutoFit/>
          </a:bodyPr>
          <a:lstStyle/>
          <a:p>
            <a:pPr algn="just"/>
            <a:r>
              <a:rPr lang="en-US" dirty="0">
                <a:latin typeface="Courier" pitchFamily="2" charset="0"/>
                <a:ea typeface="Times New Roman" panose="02020603050405020304" pitchFamily="18" charset="0"/>
                <a:cs typeface="Times New Roman" panose="02020603050405020304" pitchFamily="18" charset="0"/>
              </a:rPr>
              <a:t>(:op (!set-money ?person ?old ?new)</a:t>
            </a:r>
            <a:endParaRPr lang="en-US" dirty="0">
              <a:latin typeface="Courier" pitchFamily="2" charset="0"/>
              <a:ea typeface="Times New Roman" panose="02020603050405020304" pitchFamily="18" charset="0"/>
            </a:endParaRPr>
          </a:p>
          <a:p>
            <a:pPr algn="just"/>
            <a:r>
              <a:rPr lang="en-US" dirty="0">
                <a:latin typeface="Courier" pitchFamily="2" charset="0"/>
                <a:ea typeface="Times New Roman" panose="02020603050405020304" pitchFamily="18" charset="0"/>
                <a:cs typeface="Times New Roman" panose="02020603050405020304" pitchFamily="18" charset="0"/>
              </a:rPr>
              <a:t>   :</a:t>
            </a:r>
            <a:r>
              <a:rPr lang="en-US" dirty="0" err="1">
                <a:latin typeface="Courier" pitchFamily="2" charset="0"/>
                <a:ea typeface="Times New Roman" panose="02020603050405020304" pitchFamily="18" charset="0"/>
                <a:cs typeface="Times New Roman" panose="02020603050405020304" pitchFamily="18" charset="0"/>
              </a:rPr>
              <a:t>precond</a:t>
            </a:r>
            <a:r>
              <a:rPr lang="en-US" dirty="0">
                <a:latin typeface="Courier" pitchFamily="2" charset="0"/>
                <a:ea typeface="Times New Roman" panose="02020603050405020304" pitchFamily="18" charset="0"/>
                <a:cs typeface="Times New Roman" panose="02020603050405020304" pitchFamily="18" charset="0"/>
              </a:rPr>
              <a:t> (and (has-account ?person) </a:t>
            </a:r>
          </a:p>
          <a:p>
            <a:pPr algn="just"/>
            <a:r>
              <a:rPr lang="en-US" dirty="0">
                <a:latin typeface="Courier" pitchFamily="2" charset="0"/>
                <a:ea typeface="Times New Roman" panose="02020603050405020304" pitchFamily="18" charset="0"/>
                <a:cs typeface="Times New Roman" panose="02020603050405020304" pitchFamily="18" charset="0"/>
              </a:rPr>
              <a:t>               (has-money ?person ?old))</a:t>
            </a:r>
            <a:endParaRPr lang="en-US" dirty="0">
              <a:latin typeface="Courier" pitchFamily="2" charset="0"/>
              <a:ea typeface="Times New Roman" panose="02020603050405020304" pitchFamily="18" charset="0"/>
            </a:endParaRPr>
          </a:p>
          <a:p>
            <a:pPr algn="just"/>
            <a:r>
              <a:rPr lang="en-US" dirty="0">
                <a:latin typeface="Courier" pitchFamily="2" charset="0"/>
                <a:ea typeface="Times New Roman" panose="02020603050405020304" pitchFamily="18" charset="0"/>
                <a:cs typeface="Times New Roman" panose="02020603050405020304" pitchFamily="18" charset="0"/>
              </a:rPr>
              <a:t>   :delete (has-money ?person ?old))</a:t>
            </a:r>
            <a:endParaRPr lang="en-US" dirty="0">
              <a:latin typeface="Courier" pitchFamily="2" charset="0"/>
              <a:ea typeface="Times New Roman" panose="02020603050405020304" pitchFamily="18" charset="0"/>
            </a:endParaRPr>
          </a:p>
          <a:p>
            <a:pPr algn="just"/>
            <a:r>
              <a:rPr lang="en-US" dirty="0">
                <a:latin typeface="Courier" pitchFamily="2" charset="0"/>
                <a:ea typeface="Times New Roman" panose="02020603050405020304" pitchFamily="18" charset="0"/>
                <a:cs typeface="Times New Roman" panose="02020603050405020304" pitchFamily="18" charset="0"/>
              </a:rPr>
              <a:t>   :add (has-money ?person ?new))</a:t>
            </a:r>
            <a:endParaRPr lang="en-US" dirty="0">
              <a:latin typeface="Courier" pitchFamily="2" charset="0"/>
              <a:ea typeface="Times New Roman" panose="02020603050405020304" pitchFamily="18" charset="0"/>
            </a:endParaRPr>
          </a:p>
        </p:txBody>
      </p:sp>
    </p:spTree>
    <p:extLst>
      <p:ext uri="{BB962C8B-B14F-4D97-AF65-F5344CB8AC3E}">
        <p14:creationId xmlns:p14="http://schemas.microsoft.com/office/powerpoint/2010/main" val="2553969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995F-D874-494A-90E1-EFB36327E994}"/>
              </a:ext>
            </a:extLst>
          </p:cNvPr>
          <p:cNvSpPr>
            <a:spLocks noGrp="1"/>
          </p:cNvSpPr>
          <p:nvPr>
            <p:ph type="title"/>
          </p:nvPr>
        </p:nvSpPr>
        <p:spPr/>
        <p:txBody>
          <a:bodyPr/>
          <a:lstStyle/>
          <a:p>
            <a:r>
              <a:rPr lang="en-US" cap="small" dirty="0"/>
              <a:t>Pddl</a:t>
            </a:r>
            <a:r>
              <a:rPr lang="en-US" dirty="0"/>
              <a:t> support</a:t>
            </a:r>
          </a:p>
        </p:txBody>
      </p:sp>
      <p:sp>
        <p:nvSpPr>
          <p:cNvPr id="3" name="Text Placeholder 2">
            <a:extLst>
              <a:ext uri="{FF2B5EF4-FFF2-40B4-BE49-F238E27FC236}">
                <a16:creationId xmlns:a16="http://schemas.microsoft.com/office/drawing/2014/main" id="{F730D7E8-CE43-994C-97D2-B53D39D8BF5B}"/>
              </a:ext>
            </a:extLst>
          </p:cNvPr>
          <p:cNvSpPr>
            <a:spLocks noGrp="1"/>
          </p:cNvSpPr>
          <p:nvPr>
            <p:ph type="body" sz="quarter" idx="10"/>
          </p:nvPr>
        </p:nvSpPr>
        <p:spPr>
          <a:xfrm>
            <a:off x="1676400" y="3776663"/>
            <a:ext cx="11052048" cy="9183687"/>
          </a:xfrm>
        </p:spPr>
        <p:txBody>
          <a:bodyPr/>
          <a:lstStyle/>
          <a:p>
            <a:r>
              <a:rPr lang="en-US" cap="small" dirty="0"/>
              <a:t>Pddl</a:t>
            </a:r>
            <a:r>
              <a:rPr lang="en-US" dirty="0"/>
              <a:t> is the Planner Domain Description Language.  </a:t>
            </a:r>
          </a:p>
          <a:p>
            <a:r>
              <a:rPr lang="en-US" dirty="0"/>
              <a:t>Standard language for domains and problems.</a:t>
            </a:r>
          </a:p>
          <a:p>
            <a:r>
              <a:rPr lang="en-US" dirty="0"/>
              <a:t>Better engineered than the Shop language.</a:t>
            </a:r>
          </a:p>
          <a:p>
            <a:r>
              <a:rPr lang="en-US" dirty="0"/>
              <a:t>But covers only actions, not methods.</a:t>
            </a:r>
          </a:p>
          <a:p>
            <a:r>
              <a:rPr lang="en-US" dirty="0"/>
              <a:t>There are a large number of example problems from the International Planning Competition.</a:t>
            </a:r>
          </a:p>
          <a:p>
            <a:pPr lvl="1"/>
            <a:endParaRPr lang="en-US" dirty="0"/>
          </a:p>
        </p:txBody>
      </p:sp>
      <p:sp>
        <p:nvSpPr>
          <p:cNvPr id="5" name="Rectangle 4">
            <a:extLst>
              <a:ext uri="{FF2B5EF4-FFF2-40B4-BE49-F238E27FC236}">
                <a16:creationId xmlns:a16="http://schemas.microsoft.com/office/drawing/2014/main" id="{B461FAD9-2B81-A040-A3EF-4EC0C9B5C55A}"/>
              </a:ext>
            </a:extLst>
          </p:cNvPr>
          <p:cNvSpPr/>
          <p:nvPr/>
        </p:nvSpPr>
        <p:spPr>
          <a:xfrm>
            <a:off x="12871312" y="3776663"/>
            <a:ext cx="12188825" cy="5078313"/>
          </a:xfrm>
          <a:prstGeom prst="rect">
            <a:avLst/>
          </a:prstGeom>
        </p:spPr>
        <p:txBody>
          <a:bodyPr>
            <a:spAutoFit/>
          </a:bodyPr>
          <a:lstStyle/>
          <a:p>
            <a:pPr algn="just"/>
            <a:r>
              <a:rPr lang="en-US" dirty="0">
                <a:latin typeface="Courier" pitchFamily="2" charset="0"/>
                <a:ea typeface="Times New Roman" panose="02020603050405020304" pitchFamily="18" charset="0"/>
                <a:cs typeface="Times New Roman" panose="02020603050405020304" pitchFamily="18" charset="0"/>
              </a:rPr>
              <a:t>(:action set-money </a:t>
            </a:r>
          </a:p>
          <a:p>
            <a:pPr algn="just"/>
            <a:r>
              <a:rPr lang="en-US" dirty="0">
                <a:latin typeface="Courier" pitchFamily="2" charset="0"/>
                <a:ea typeface="Times New Roman" panose="02020603050405020304" pitchFamily="18" charset="0"/>
                <a:cs typeface="Times New Roman" panose="02020603050405020304" pitchFamily="18" charset="0"/>
              </a:rPr>
              <a:t>   :</a:t>
            </a:r>
            <a:r>
              <a:rPr lang="en-US" dirty="0" err="1">
                <a:latin typeface="Courier" pitchFamily="2" charset="0"/>
                <a:ea typeface="Times New Roman" panose="02020603050405020304" pitchFamily="18" charset="0"/>
                <a:cs typeface="Times New Roman" panose="02020603050405020304" pitchFamily="18" charset="0"/>
              </a:rPr>
              <a:t>params</a:t>
            </a:r>
            <a:r>
              <a:rPr lang="en-US" dirty="0">
                <a:latin typeface="Courier" pitchFamily="2" charset="0"/>
                <a:ea typeface="Times New Roman" panose="02020603050405020304" pitchFamily="18" charset="0"/>
                <a:cs typeface="Times New Roman" panose="02020603050405020304" pitchFamily="18" charset="0"/>
              </a:rPr>
              <a:t> (?p - person </a:t>
            </a:r>
          </a:p>
          <a:p>
            <a:pPr algn="just"/>
            <a:r>
              <a:rPr lang="en-US" dirty="0">
                <a:latin typeface="Courier" pitchFamily="2" charset="0"/>
                <a:ea typeface="Times New Roman" panose="02020603050405020304" pitchFamily="18" charset="0"/>
                <a:cs typeface="Times New Roman" panose="02020603050405020304" pitchFamily="18" charset="0"/>
              </a:rPr>
              <a:t>            ?old ?new - funds)</a:t>
            </a:r>
            <a:endParaRPr lang="en-US" dirty="0">
              <a:latin typeface="Courier" pitchFamily="2" charset="0"/>
              <a:ea typeface="Times New Roman" panose="02020603050405020304" pitchFamily="18" charset="0"/>
            </a:endParaRPr>
          </a:p>
          <a:p>
            <a:pPr algn="just"/>
            <a:r>
              <a:rPr lang="en-US" dirty="0">
                <a:latin typeface="Courier" pitchFamily="2" charset="0"/>
                <a:ea typeface="Times New Roman" panose="02020603050405020304" pitchFamily="18" charset="0"/>
                <a:cs typeface="Times New Roman" panose="02020603050405020304" pitchFamily="18" charset="0"/>
              </a:rPr>
              <a:t>   :</a:t>
            </a:r>
            <a:r>
              <a:rPr lang="en-US" dirty="0" err="1">
                <a:latin typeface="Courier" pitchFamily="2" charset="0"/>
                <a:ea typeface="Times New Roman" panose="02020603050405020304" pitchFamily="18" charset="0"/>
                <a:cs typeface="Times New Roman" panose="02020603050405020304" pitchFamily="18" charset="0"/>
              </a:rPr>
              <a:t>precond</a:t>
            </a:r>
            <a:r>
              <a:rPr lang="en-US" dirty="0">
                <a:latin typeface="Courier" pitchFamily="2" charset="0"/>
                <a:ea typeface="Times New Roman" panose="02020603050405020304" pitchFamily="18" charset="0"/>
                <a:cs typeface="Times New Roman" panose="02020603050405020304" pitchFamily="18" charset="0"/>
              </a:rPr>
              <a:t> (and (has-account ?person) </a:t>
            </a:r>
          </a:p>
          <a:p>
            <a:pPr algn="just"/>
            <a:r>
              <a:rPr lang="en-US" dirty="0">
                <a:latin typeface="Courier" pitchFamily="2" charset="0"/>
                <a:ea typeface="Times New Roman" panose="02020603050405020304" pitchFamily="18" charset="0"/>
                <a:cs typeface="Times New Roman" panose="02020603050405020304" pitchFamily="18" charset="0"/>
              </a:rPr>
              <a:t>               (has-money ?person ?old))</a:t>
            </a:r>
            <a:endParaRPr lang="en-US" dirty="0">
              <a:latin typeface="Courier" pitchFamily="2" charset="0"/>
              <a:ea typeface="Times New Roman" panose="02020603050405020304" pitchFamily="18" charset="0"/>
            </a:endParaRPr>
          </a:p>
          <a:p>
            <a:pPr algn="just"/>
            <a:r>
              <a:rPr lang="en-US" dirty="0">
                <a:latin typeface="Courier" pitchFamily="2" charset="0"/>
                <a:ea typeface="Times New Roman" panose="02020603050405020304" pitchFamily="18" charset="0"/>
                <a:cs typeface="Times New Roman" panose="02020603050405020304" pitchFamily="18" charset="0"/>
              </a:rPr>
              <a:t>   :effect </a:t>
            </a:r>
          </a:p>
          <a:p>
            <a:pPr algn="just"/>
            <a:r>
              <a:rPr lang="en-US" dirty="0">
                <a:latin typeface="Courier" pitchFamily="2" charset="0"/>
                <a:ea typeface="Times New Roman" panose="02020603050405020304" pitchFamily="18" charset="0"/>
                <a:cs typeface="Times New Roman" panose="02020603050405020304" pitchFamily="18" charset="0"/>
              </a:rPr>
              <a:t>     (and </a:t>
            </a:r>
          </a:p>
          <a:p>
            <a:pPr algn="just"/>
            <a:r>
              <a:rPr lang="en-US" dirty="0">
                <a:latin typeface="Courier" pitchFamily="2" charset="0"/>
                <a:ea typeface="Times New Roman" panose="02020603050405020304" pitchFamily="18" charset="0"/>
                <a:cs typeface="Times New Roman" panose="02020603050405020304" pitchFamily="18" charset="0"/>
              </a:rPr>
              <a:t>        (not (has-money ?person ?old))</a:t>
            </a:r>
            <a:endParaRPr lang="en-US" dirty="0">
              <a:latin typeface="Courier" pitchFamily="2" charset="0"/>
              <a:ea typeface="Times New Roman" panose="02020603050405020304" pitchFamily="18" charset="0"/>
            </a:endParaRPr>
          </a:p>
          <a:p>
            <a:pPr algn="just"/>
            <a:r>
              <a:rPr lang="en-US" dirty="0">
                <a:latin typeface="Courier" pitchFamily="2" charset="0"/>
                <a:ea typeface="Times New Roman" panose="02020603050405020304" pitchFamily="18" charset="0"/>
                <a:cs typeface="Times New Roman" panose="02020603050405020304" pitchFamily="18" charset="0"/>
              </a:rPr>
              <a:t>        (has-money ?person ?new))</a:t>
            </a:r>
            <a:endParaRPr lang="en-US" dirty="0">
              <a:latin typeface="Courier" pitchFamily="2" charset="0"/>
              <a:ea typeface="Times New Roman" panose="02020603050405020304" pitchFamily="18" charset="0"/>
            </a:endParaRPr>
          </a:p>
        </p:txBody>
      </p:sp>
      <p:sp>
        <p:nvSpPr>
          <p:cNvPr id="6" name="Text Placeholder 2">
            <a:extLst>
              <a:ext uri="{FF2B5EF4-FFF2-40B4-BE49-F238E27FC236}">
                <a16:creationId xmlns:a16="http://schemas.microsoft.com/office/drawing/2014/main" id="{D30EA0DC-45EB-DC4F-9519-66DF90E8480E}"/>
              </a:ext>
            </a:extLst>
          </p:cNvPr>
          <p:cNvSpPr txBox="1">
            <a:spLocks/>
          </p:cNvSpPr>
          <p:nvPr/>
        </p:nvSpPr>
        <p:spPr>
          <a:xfrm>
            <a:off x="12728448" y="10285603"/>
            <a:ext cx="11052048" cy="2625725"/>
          </a:xfrm>
          <a:prstGeom prst="rect">
            <a:avLst/>
          </a:prstGeom>
        </p:spPr>
        <p:txBody>
          <a:bodyPr vert="horz" lIns="182843" tIns="91422" rIns="182843" bIns="91422" rtlCol="0">
            <a:normAutofit lnSpcReduction="10000"/>
          </a:bodyPr>
          <a:lstStyle>
            <a:lvl1pPr marL="685800" indent="-685800" algn="l" defTabSz="1828434" rtl="0" eaLnBrk="1" latinLnBrk="0" hangingPunct="1">
              <a:lnSpc>
                <a:spcPct val="90000"/>
              </a:lnSpc>
              <a:spcBef>
                <a:spcPts val="2000"/>
              </a:spcBef>
              <a:buFont typeface="Arial" panose="020B0604020202020204" pitchFamily="34" charset="0"/>
              <a:buChar char="•"/>
              <a:defRPr lang="en-US" sz="4800" b="0" i="0" kern="1200" baseline="0">
                <a:solidFill>
                  <a:schemeClr val="tx2"/>
                </a:solidFill>
                <a:effectLst/>
                <a:latin typeface="Palatino" pitchFamily="2" charset="77"/>
                <a:ea typeface="Palatino" pitchFamily="2" charset="77"/>
                <a:cs typeface="Palatino" pitchFamily="2" charset="77"/>
              </a:defRPr>
            </a:lvl1pPr>
            <a:lvl2pPr marL="1485717" indent="-571500" algn="l" defTabSz="1828434" rtl="0" eaLnBrk="1" latinLnBrk="0" hangingPunct="1">
              <a:lnSpc>
                <a:spcPct val="90000"/>
              </a:lnSpc>
              <a:spcBef>
                <a:spcPts val="1000"/>
              </a:spcBef>
              <a:buFont typeface="Arial" panose="020B0604020202020204" pitchFamily="34" charset="0"/>
              <a:buChar char="•"/>
              <a:defRPr lang="en-US" sz="4000" b="0" i="0" kern="1200" baseline="0">
                <a:solidFill>
                  <a:schemeClr val="tx2"/>
                </a:solidFill>
                <a:effectLst/>
                <a:latin typeface="Palatino" pitchFamily="2" charset="77"/>
                <a:ea typeface="Palatino" pitchFamily="2" charset="77"/>
                <a:cs typeface="Palatino" pitchFamily="2" charset="77"/>
              </a:defRPr>
            </a:lvl2pPr>
            <a:lvl3pPr marL="2399934" indent="-571500" algn="l" defTabSz="1828434" rtl="0" eaLnBrk="1" latinLnBrk="0" hangingPunct="1">
              <a:lnSpc>
                <a:spcPct val="90000"/>
              </a:lnSpc>
              <a:spcBef>
                <a:spcPts val="1000"/>
              </a:spcBef>
              <a:buFont typeface="Arial" panose="020B0604020202020204" pitchFamily="34" charset="0"/>
              <a:buChar char="•"/>
              <a:defRPr lang="en-US" sz="3600" b="0" i="0" kern="1200" baseline="0">
                <a:solidFill>
                  <a:schemeClr val="tx2"/>
                </a:solidFill>
                <a:effectLst/>
                <a:latin typeface="Palatino" pitchFamily="2" charset="77"/>
                <a:ea typeface="Palatino" pitchFamily="2" charset="77"/>
                <a:cs typeface="Palatino" pitchFamily="2" charset="77"/>
              </a:defRPr>
            </a:lvl3pPr>
            <a:lvl4pPr marL="3199851" indent="-457200" algn="l" defTabSz="1828434" rtl="0" eaLnBrk="1" latinLnBrk="0" hangingPunct="1">
              <a:lnSpc>
                <a:spcPct val="90000"/>
              </a:lnSpc>
              <a:spcBef>
                <a:spcPts val="1000"/>
              </a:spcBef>
              <a:buFont typeface="Arial" panose="020B0604020202020204" pitchFamily="34" charset="0"/>
              <a:buChar char="•"/>
              <a:defRPr lang="en-US" sz="3600" b="0" i="0" kern="1200" baseline="0">
                <a:solidFill>
                  <a:schemeClr val="tx2"/>
                </a:solidFill>
                <a:effectLst/>
                <a:latin typeface="Palatino" pitchFamily="2" charset="77"/>
                <a:ea typeface="Palatino" pitchFamily="2" charset="77"/>
                <a:cs typeface="Palatino" pitchFamily="2" charset="77"/>
              </a:defRPr>
            </a:lvl4pPr>
            <a:lvl5pPr marL="4114068" indent="-457200" algn="l" defTabSz="1828434" rtl="0" eaLnBrk="1" latinLnBrk="0" hangingPunct="1">
              <a:lnSpc>
                <a:spcPct val="90000"/>
              </a:lnSpc>
              <a:spcBef>
                <a:spcPts val="1000"/>
              </a:spcBef>
              <a:buFont typeface="Arial" panose="020B0604020202020204" pitchFamily="34" charset="0"/>
              <a:buChar char="•"/>
              <a:defRPr lang="en-US" sz="3600" b="0" i="0" kern="1200" baseline="0">
                <a:solidFill>
                  <a:schemeClr val="tx2"/>
                </a:solidFill>
                <a:effectLst/>
                <a:latin typeface="Palatino" pitchFamily="2" charset="77"/>
                <a:ea typeface="Palatino" pitchFamily="2" charset="77"/>
                <a:cs typeface="Palatino" pitchFamily="2" charset="77"/>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cap="small" dirty="0"/>
              <a:t>Pddl</a:t>
            </a:r>
            <a:r>
              <a:rPr lang="en-US" dirty="0"/>
              <a:t> has multiple dialects, selected by :requirements keyword.</a:t>
            </a:r>
          </a:p>
          <a:p>
            <a:pPr lvl="1"/>
            <a:r>
              <a:rPr lang="en-US" dirty="0"/>
              <a:t>E.g., typed, temporal, conditional effects, etc.</a:t>
            </a:r>
          </a:p>
        </p:txBody>
      </p:sp>
    </p:spTree>
    <p:extLst>
      <p:ext uri="{BB962C8B-B14F-4D97-AF65-F5344CB8AC3E}">
        <p14:creationId xmlns:p14="http://schemas.microsoft.com/office/powerpoint/2010/main" val="1701574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64B6-4788-F547-B161-F07E51A30A05}"/>
              </a:ext>
            </a:extLst>
          </p:cNvPr>
          <p:cNvSpPr>
            <a:spLocks noGrp="1"/>
          </p:cNvSpPr>
          <p:nvPr>
            <p:ph type="title"/>
          </p:nvPr>
        </p:nvSpPr>
        <p:spPr/>
        <p:txBody>
          <a:bodyPr/>
          <a:lstStyle/>
          <a:p>
            <a:r>
              <a:rPr lang="en-US" dirty="0"/>
              <a:t>PDDL support 2</a:t>
            </a:r>
          </a:p>
        </p:txBody>
      </p:sp>
      <p:sp>
        <p:nvSpPr>
          <p:cNvPr id="3" name="Text Placeholder 2">
            <a:extLst>
              <a:ext uri="{FF2B5EF4-FFF2-40B4-BE49-F238E27FC236}">
                <a16:creationId xmlns:a16="http://schemas.microsoft.com/office/drawing/2014/main" id="{B818B1AC-50AF-7449-8C9A-4EF0B859622D}"/>
              </a:ext>
            </a:extLst>
          </p:cNvPr>
          <p:cNvSpPr>
            <a:spLocks noGrp="1"/>
          </p:cNvSpPr>
          <p:nvPr>
            <p:ph type="body" sz="quarter" idx="10"/>
          </p:nvPr>
        </p:nvSpPr>
        <p:spPr>
          <a:xfrm>
            <a:off x="450850" y="3280221"/>
            <a:ext cx="14160881" cy="3535680"/>
          </a:xfrm>
        </p:spPr>
        <p:txBody>
          <a:bodyPr>
            <a:normAutofit/>
          </a:bodyPr>
          <a:lstStyle/>
          <a:p>
            <a:r>
              <a:rPr lang="en-US" cap="small" dirty="0"/>
              <a:t>Shop3</a:t>
            </a:r>
            <a:r>
              <a:rPr lang="en-US" dirty="0"/>
              <a:t> offers full </a:t>
            </a:r>
            <a:r>
              <a:rPr lang="en-US" cap="small" dirty="0"/>
              <a:t>Pddl</a:t>
            </a:r>
            <a:r>
              <a:rPr lang="en-US" dirty="0"/>
              <a:t> support.</a:t>
            </a:r>
          </a:p>
          <a:p>
            <a:r>
              <a:rPr lang="en-US" dirty="0"/>
              <a:t>Generalize domain processing with </a:t>
            </a:r>
            <a:r>
              <a:rPr lang="en-US" cap="small" dirty="0"/>
              <a:t>Clos</a:t>
            </a:r>
            <a:r>
              <a:rPr lang="en-US" dirty="0"/>
              <a:t>.</a:t>
            </a:r>
          </a:p>
          <a:p>
            <a:r>
              <a:rPr lang="en-US" dirty="0">
                <a:latin typeface="Courier" pitchFamily="2" charset="0"/>
              </a:rPr>
              <a:t>:around </a:t>
            </a:r>
            <a:r>
              <a:rPr lang="en-US" dirty="0"/>
              <a:t>methods to reuse existing code.</a:t>
            </a:r>
          </a:p>
        </p:txBody>
      </p:sp>
      <p:sp>
        <p:nvSpPr>
          <p:cNvPr id="4" name="Rectangle 3">
            <a:extLst>
              <a:ext uri="{FF2B5EF4-FFF2-40B4-BE49-F238E27FC236}">
                <a16:creationId xmlns:a16="http://schemas.microsoft.com/office/drawing/2014/main" id="{6346ED2C-3811-DB4B-B9B8-E23EBC4F4107}"/>
              </a:ext>
            </a:extLst>
          </p:cNvPr>
          <p:cNvSpPr/>
          <p:nvPr/>
        </p:nvSpPr>
        <p:spPr>
          <a:xfrm>
            <a:off x="13350240" y="1865376"/>
            <a:ext cx="5120640" cy="1515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0000"/>
                </a:solidFill>
                <a:latin typeface="Courier" pitchFamily="2" charset="0"/>
              </a:rPr>
              <a:t>Defdomain</a:t>
            </a:r>
            <a:endParaRPr lang="en-US" dirty="0">
              <a:solidFill>
                <a:srgbClr val="000000"/>
              </a:solidFill>
              <a:latin typeface="Courier" pitchFamily="2" charset="0"/>
            </a:endParaRPr>
          </a:p>
        </p:txBody>
      </p:sp>
      <p:sp>
        <p:nvSpPr>
          <p:cNvPr id="5" name="Rectangle 4">
            <a:extLst>
              <a:ext uri="{FF2B5EF4-FFF2-40B4-BE49-F238E27FC236}">
                <a16:creationId xmlns:a16="http://schemas.microsoft.com/office/drawing/2014/main" id="{FDC054CC-2B8E-3140-BAF9-720114981FAE}"/>
              </a:ext>
            </a:extLst>
          </p:cNvPr>
          <p:cNvSpPr/>
          <p:nvPr/>
        </p:nvSpPr>
        <p:spPr>
          <a:xfrm>
            <a:off x="17580610" y="3835718"/>
            <a:ext cx="5120640" cy="1515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latin typeface="Courier" pitchFamily="2" charset="0"/>
              </a:rPr>
              <a:t>:type </a:t>
            </a:r>
            <a:r>
              <a:rPr lang="en-US" dirty="0">
                <a:solidFill>
                  <a:srgbClr val="000000"/>
                </a:solidFill>
              </a:rPr>
              <a:t>keyword</a:t>
            </a:r>
          </a:p>
        </p:txBody>
      </p:sp>
      <p:cxnSp>
        <p:nvCxnSpPr>
          <p:cNvPr id="7" name="Straight Arrow Connector 6">
            <a:extLst>
              <a:ext uri="{FF2B5EF4-FFF2-40B4-BE49-F238E27FC236}">
                <a16:creationId xmlns:a16="http://schemas.microsoft.com/office/drawing/2014/main" id="{F5E9B371-3723-F64F-AF56-DA4A3E7AF57B}"/>
              </a:ext>
            </a:extLst>
          </p:cNvPr>
          <p:cNvCxnSpPr>
            <a:cxnSpLocks/>
            <a:stCxn id="4" idx="2"/>
            <a:endCxn id="11" idx="0"/>
          </p:cNvCxnSpPr>
          <p:nvPr/>
        </p:nvCxnSpPr>
        <p:spPr>
          <a:xfrm flipH="1">
            <a:off x="15898114" y="3381375"/>
            <a:ext cx="12446" cy="3930968"/>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AD67EB7-700A-7E44-BC47-B934F0C8CCBB}"/>
              </a:ext>
            </a:extLst>
          </p:cNvPr>
          <p:cNvCxnSpPr>
            <a:cxnSpLocks/>
          </p:cNvCxnSpPr>
          <p:nvPr/>
        </p:nvCxnSpPr>
        <p:spPr>
          <a:xfrm flipH="1">
            <a:off x="15910560" y="5351717"/>
            <a:ext cx="4230370" cy="198034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8DA0AD-AFB2-9942-98BF-9F0F92B253E8}"/>
              </a:ext>
            </a:extLst>
          </p:cNvPr>
          <p:cNvSpPr/>
          <p:nvPr/>
        </p:nvSpPr>
        <p:spPr>
          <a:xfrm>
            <a:off x="13337794" y="7312343"/>
            <a:ext cx="5120640" cy="1515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latin typeface="Courier" pitchFamily="2" charset="0"/>
              </a:rPr>
              <a:t>Parse-domain-items</a:t>
            </a:r>
          </a:p>
        </p:txBody>
      </p:sp>
      <p:sp>
        <p:nvSpPr>
          <p:cNvPr id="14" name="TextBox 13">
            <a:extLst>
              <a:ext uri="{FF2B5EF4-FFF2-40B4-BE49-F238E27FC236}">
                <a16:creationId xmlns:a16="http://schemas.microsoft.com/office/drawing/2014/main" id="{F0ADD995-592D-6A48-A61A-EC320DA82516}"/>
              </a:ext>
            </a:extLst>
          </p:cNvPr>
          <p:cNvSpPr txBox="1"/>
          <p:nvPr/>
        </p:nvSpPr>
        <p:spPr>
          <a:xfrm>
            <a:off x="19165824" y="6403657"/>
            <a:ext cx="3142207" cy="646331"/>
          </a:xfrm>
          <a:prstGeom prst="rect">
            <a:avLst/>
          </a:prstGeom>
          <a:noFill/>
        </p:spPr>
        <p:txBody>
          <a:bodyPr wrap="none" rtlCol="0">
            <a:spAutoFit/>
          </a:bodyPr>
          <a:lstStyle/>
          <a:p>
            <a:r>
              <a:rPr lang="en-US" dirty="0"/>
              <a:t>Domain object</a:t>
            </a:r>
          </a:p>
        </p:txBody>
      </p:sp>
      <p:sp>
        <p:nvSpPr>
          <p:cNvPr id="15" name="TextBox 14">
            <a:extLst>
              <a:ext uri="{FF2B5EF4-FFF2-40B4-BE49-F238E27FC236}">
                <a16:creationId xmlns:a16="http://schemas.microsoft.com/office/drawing/2014/main" id="{62CB4A5D-41A4-6A4D-B3D0-AC04F3601317}"/>
              </a:ext>
            </a:extLst>
          </p:cNvPr>
          <p:cNvSpPr txBox="1"/>
          <p:nvPr/>
        </p:nvSpPr>
        <p:spPr>
          <a:xfrm>
            <a:off x="12471187" y="5004726"/>
            <a:ext cx="3414481" cy="1754326"/>
          </a:xfrm>
          <a:prstGeom prst="rect">
            <a:avLst/>
          </a:prstGeom>
          <a:noFill/>
        </p:spPr>
        <p:txBody>
          <a:bodyPr wrap="square" rtlCol="0">
            <a:spAutoFit/>
          </a:bodyPr>
          <a:lstStyle/>
          <a:p>
            <a:pPr algn="r"/>
            <a:r>
              <a:rPr lang="en-US" dirty="0"/>
              <a:t>Domain component forms</a:t>
            </a:r>
          </a:p>
        </p:txBody>
      </p:sp>
      <p:pic>
        <p:nvPicPr>
          <p:cNvPr id="16" name="Picture 15">
            <a:extLst>
              <a:ext uri="{FF2B5EF4-FFF2-40B4-BE49-F238E27FC236}">
                <a16:creationId xmlns:a16="http://schemas.microsoft.com/office/drawing/2014/main" id="{176CB443-83E7-D149-84B8-36FFD9A43142}"/>
              </a:ext>
            </a:extLst>
          </p:cNvPr>
          <p:cNvPicPr>
            <a:picLocks noChangeAspect="1"/>
          </p:cNvPicPr>
          <p:nvPr/>
        </p:nvPicPr>
        <p:blipFill>
          <a:blip r:embed="rId2"/>
          <a:stretch>
            <a:fillRect/>
          </a:stretch>
        </p:blipFill>
        <p:spPr>
          <a:xfrm>
            <a:off x="450850" y="6299200"/>
            <a:ext cx="12192000" cy="6858000"/>
          </a:xfrm>
          <a:prstGeom prst="rect">
            <a:avLst/>
          </a:prstGeom>
        </p:spPr>
      </p:pic>
      <p:sp>
        <p:nvSpPr>
          <p:cNvPr id="17" name="Rectangle 16">
            <a:extLst>
              <a:ext uri="{FF2B5EF4-FFF2-40B4-BE49-F238E27FC236}">
                <a16:creationId xmlns:a16="http://schemas.microsoft.com/office/drawing/2014/main" id="{88E1A2D5-5F17-0649-A534-91C983E6E787}"/>
              </a:ext>
            </a:extLst>
          </p:cNvPr>
          <p:cNvSpPr/>
          <p:nvPr/>
        </p:nvSpPr>
        <p:spPr>
          <a:xfrm>
            <a:off x="13325348" y="11092624"/>
            <a:ext cx="5120640" cy="1515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latin typeface="Courier" pitchFamily="2" charset="0"/>
              </a:rPr>
              <a:t>Parse-domain-item</a:t>
            </a:r>
          </a:p>
        </p:txBody>
      </p:sp>
      <p:cxnSp>
        <p:nvCxnSpPr>
          <p:cNvPr id="18" name="Straight Arrow Connector 17">
            <a:extLst>
              <a:ext uri="{FF2B5EF4-FFF2-40B4-BE49-F238E27FC236}">
                <a16:creationId xmlns:a16="http://schemas.microsoft.com/office/drawing/2014/main" id="{D04C8621-D6E2-4844-915D-09146819B238}"/>
              </a:ext>
            </a:extLst>
          </p:cNvPr>
          <p:cNvCxnSpPr>
            <a:cxnSpLocks/>
            <a:stCxn id="11" idx="2"/>
          </p:cNvCxnSpPr>
          <p:nvPr/>
        </p:nvCxnSpPr>
        <p:spPr>
          <a:xfrm flipH="1">
            <a:off x="15885668" y="8828342"/>
            <a:ext cx="12446" cy="2434685"/>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CA3E750-0A60-DC4F-89DE-32666E1241D6}"/>
              </a:ext>
            </a:extLst>
          </p:cNvPr>
          <p:cNvSpPr txBox="1"/>
          <p:nvPr/>
        </p:nvSpPr>
        <p:spPr>
          <a:xfrm>
            <a:off x="15972789" y="9034642"/>
            <a:ext cx="4168141" cy="1754326"/>
          </a:xfrm>
          <a:prstGeom prst="rect">
            <a:avLst/>
          </a:prstGeom>
          <a:noFill/>
        </p:spPr>
        <p:txBody>
          <a:bodyPr wrap="square" rtlCol="0">
            <a:spAutoFit/>
          </a:bodyPr>
          <a:lstStyle/>
          <a:p>
            <a:r>
              <a:rPr lang="en-US" dirty="0"/>
              <a:t>Syntax keyword (</a:t>
            </a:r>
            <a:r>
              <a:rPr lang="en-US" dirty="0" err="1">
                <a:latin typeface="Courier" pitchFamily="2" charset="0"/>
              </a:rPr>
              <a:t>eql</a:t>
            </a:r>
            <a:r>
              <a:rPr lang="en-US" dirty="0"/>
              <a:t>) and domain dispatch</a:t>
            </a:r>
          </a:p>
        </p:txBody>
      </p:sp>
      <p:sp>
        <p:nvSpPr>
          <p:cNvPr id="22" name="Rectangle 21">
            <a:extLst>
              <a:ext uri="{FF2B5EF4-FFF2-40B4-BE49-F238E27FC236}">
                <a16:creationId xmlns:a16="http://schemas.microsoft.com/office/drawing/2014/main" id="{34F796D9-0452-9E4C-A158-EB2BDAD592C7}"/>
              </a:ext>
            </a:extLst>
          </p:cNvPr>
          <p:cNvSpPr/>
          <p:nvPr/>
        </p:nvSpPr>
        <p:spPr>
          <a:xfrm>
            <a:off x="19092672" y="10237268"/>
            <a:ext cx="5120640" cy="27484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latin typeface="Courier" pitchFamily="2" charset="0"/>
              </a:rPr>
              <a:t>Process-op, Process-method,</a:t>
            </a:r>
          </a:p>
          <a:p>
            <a:pPr algn="ctr"/>
            <a:r>
              <a:rPr lang="en-US" dirty="0">
                <a:solidFill>
                  <a:srgbClr val="000000"/>
                </a:solidFill>
                <a:latin typeface="Courier" pitchFamily="2" charset="0"/>
              </a:rPr>
              <a:t>Process-action, etc.</a:t>
            </a:r>
          </a:p>
        </p:txBody>
      </p:sp>
    </p:spTree>
    <p:extLst>
      <p:ext uri="{BB962C8B-B14F-4D97-AF65-F5344CB8AC3E}">
        <p14:creationId xmlns:p14="http://schemas.microsoft.com/office/powerpoint/2010/main" val="15840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6F452-7D99-EC43-B442-994744C27F42}"/>
              </a:ext>
            </a:extLst>
          </p:cNvPr>
          <p:cNvSpPr>
            <a:spLocks noGrp="1"/>
          </p:cNvSpPr>
          <p:nvPr>
            <p:ph type="title"/>
          </p:nvPr>
        </p:nvSpPr>
        <p:spPr/>
        <p:txBody>
          <a:bodyPr/>
          <a:lstStyle/>
          <a:p>
            <a:r>
              <a:rPr lang="en-US" cap="small" dirty="0"/>
              <a:t>Shop3</a:t>
            </a:r>
            <a:r>
              <a:rPr lang="en-US" dirty="0"/>
              <a:t> Tool Support</a:t>
            </a:r>
          </a:p>
        </p:txBody>
      </p:sp>
      <p:sp>
        <p:nvSpPr>
          <p:cNvPr id="3" name="Text Placeholder 2">
            <a:extLst>
              <a:ext uri="{FF2B5EF4-FFF2-40B4-BE49-F238E27FC236}">
                <a16:creationId xmlns:a16="http://schemas.microsoft.com/office/drawing/2014/main" id="{AFEBEEAC-1DEB-AF4A-8674-D730533851F9}"/>
              </a:ext>
            </a:extLst>
          </p:cNvPr>
          <p:cNvSpPr>
            <a:spLocks noGrp="1"/>
          </p:cNvSpPr>
          <p:nvPr>
            <p:ph type="body" sz="quarter" idx="10"/>
          </p:nvPr>
        </p:nvSpPr>
        <p:spPr>
          <a:xfrm>
            <a:off x="1676400" y="3776663"/>
            <a:ext cx="12252251" cy="9183687"/>
          </a:xfrm>
        </p:spPr>
        <p:txBody>
          <a:bodyPr>
            <a:normAutofit/>
          </a:bodyPr>
          <a:lstStyle/>
          <a:p>
            <a:r>
              <a:rPr lang="en-US" dirty="0"/>
              <a:t>Shop3 can produce more than simply a sequence of actions.</a:t>
            </a:r>
          </a:p>
          <a:p>
            <a:pPr lvl="1"/>
            <a:r>
              <a:rPr lang="en-US" dirty="0"/>
              <a:t>Shop3 can produce a </a:t>
            </a:r>
            <a:r>
              <a:rPr lang="en-US" i="1" dirty="0"/>
              <a:t>plan tree, </a:t>
            </a:r>
            <a:r>
              <a:rPr lang="en-US" dirty="0"/>
              <a:t>relating tasks to their decompositions (how they are performed). Used for context-based execution.</a:t>
            </a:r>
          </a:p>
          <a:p>
            <a:pPr lvl="1"/>
            <a:r>
              <a:rPr lang="en-US" dirty="0"/>
              <a:t>Shop3 can produce a </a:t>
            </a:r>
            <a:r>
              <a:rPr lang="en-US" i="1" dirty="0"/>
              <a:t>state sequence, </a:t>
            </a:r>
            <a:r>
              <a:rPr lang="en-US" dirty="0"/>
              <a:t>describing the trajectory of states entailed by the action sequence. Used for intelligent rendering.</a:t>
            </a:r>
          </a:p>
          <a:p>
            <a:r>
              <a:rPr lang="en-US" dirty="0"/>
              <a:t>Building on other CL libraries, we have developed and incorporated tools for:</a:t>
            </a:r>
          </a:p>
          <a:p>
            <a:pPr lvl="1"/>
            <a:r>
              <a:rPr lang="en-US" dirty="0"/>
              <a:t>Configurably graphing plan trees.</a:t>
            </a:r>
          </a:p>
          <a:p>
            <a:pPr lvl="1"/>
            <a:r>
              <a:rPr lang="en-US" dirty="0"/>
              <a:t>Querying plan trees (useful for, e.g., executing plans).</a:t>
            </a:r>
          </a:p>
        </p:txBody>
      </p:sp>
      <p:pic>
        <p:nvPicPr>
          <p:cNvPr id="5" name="Picture 4">
            <a:extLst>
              <a:ext uri="{FF2B5EF4-FFF2-40B4-BE49-F238E27FC236}">
                <a16:creationId xmlns:a16="http://schemas.microsoft.com/office/drawing/2014/main" id="{CC14A5E3-E2A0-2144-B871-F47D07306A2C}"/>
              </a:ext>
            </a:extLst>
          </p:cNvPr>
          <p:cNvPicPr>
            <a:picLocks noChangeAspect="1"/>
          </p:cNvPicPr>
          <p:nvPr/>
        </p:nvPicPr>
        <p:blipFill>
          <a:blip r:embed="rId2"/>
          <a:stretch>
            <a:fillRect/>
          </a:stretch>
        </p:blipFill>
        <p:spPr>
          <a:xfrm>
            <a:off x="13928650" y="917352"/>
            <a:ext cx="10190207" cy="11799187"/>
          </a:xfrm>
          <a:prstGeom prst="rect">
            <a:avLst/>
          </a:prstGeom>
        </p:spPr>
      </p:pic>
    </p:spTree>
    <p:extLst>
      <p:ext uri="{BB962C8B-B14F-4D97-AF65-F5344CB8AC3E}">
        <p14:creationId xmlns:p14="http://schemas.microsoft.com/office/powerpoint/2010/main" val="2746469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78CB1-73C5-6242-822F-01AFE20B6932}"/>
              </a:ext>
            </a:extLst>
          </p:cNvPr>
          <p:cNvSpPr>
            <a:spLocks noGrp="1"/>
          </p:cNvSpPr>
          <p:nvPr>
            <p:ph type="title"/>
          </p:nvPr>
        </p:nvSpPr>
        <p:spPr/>
        <p:txBody>
          <a:bodyPr/>
          <a:lstStyle/>
          <a:p>
            <a:r>
              <a:rPr lang="en-US" dirty="0"/>
              <a:t>Reusing Shop3 Components</a:t>
            </a:r>
          </a:p>
        </p:txBody>
      </p:sp>
      <p:sp>
        <p:nvSpPr>
          <p:cNvPr id="3" name="Text Placeholder 2">
            <a:extLst>
              <a:ext uri="{FF2B5EF4-FFF2-40B4-BE49-F238E27FC236}">
                <a16:creationId xmlns:a16="http://schemas.microsoft.com/office/drawing/2014/main" id="{2B85D518-5BC4-5543-93D9-4566B25AFF22}"/>
              </a:ext>
            </a:extLst>
          </p:cNvPr>
          <p:cNvSpPr>
            <a:spLocks noGrp="1"/>
          </p:cNvSpPr>
          <p:nvPr>
            <p:ph type="body" sz="quarter" idx="10"/>
          </p:nvPr>
        </p:nvSpPr>
        <p:spPr/>
        <p:txBody>
          <a:bodyPr/>
          <a:lstStyle/>
          <a:p>
            <a:r>
              <a:rPr lang="en-US" dirty="0"/>
              <a:t>Shop’s unifier is a highly optimized unification engine.  It can be loaded separately and used on its own as a part of other systems.</a:t>
            </a:r>
          </a:p>
          <a:p>
            <a:r>
              <a:rPr lang="en-US" dirty="0"/>
              <a:t>Similarly, the Shop theorem-prover, incorporating the unifier, can be loaded and used on its own for Prolog-style problem solving.</a:t>
            </a:r>
          </a:p>
        </p:txBody>
      </p:sp>
    </p:spTree>
    <p:extLst>
      <p:ext uri="{BB962C8B-B14F-4D97-AF65-F5344CB8AC3E}">
        <p14:creationId xmlns:p14="http://schemas.microsoft.com/office/powerpoint/2010/main" val="905712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13AFFD-0D06-5E4F-99FD-948479058249}"/>
              </a:ext>
            </a:extLst>
          </p:cNvPr>
          <p:cNvGrpSpPr/>
          <p:nvPr/>
        </p:nvGrpSpPr>
        <p:grpSpPr>
          <a:xfrm>
            <a:off x="3429603" y="2105419"/>
            <a:ext cx="19784569" cy="10739608"/>
            <a:chOff x="173205" y="334260"/>
            <a:chExt cx="24036147" cy="13047481"/>
          </a:xfrm>
        </p:grpSpPr>
        <p:sp>
          <p:nvSpPr>
            <p:cNvPr id="10" name="Rectangle 9">
              <a:extLst>
                <a:ext uri="{FF2B5EF4-FFF2-40B4-BE49-F238E27FC236}">
                  <a16:creationId xmlns:a16="http://schemas.microsoft.com/office/drawing/2014/main" id="{9F191CC0-09F1-2249-AE99-F7B1C5EFC976}"/>
                </a:ext>
              </a:extLst>
            </p:cNvPr>
            <p:cNvSpPr/>
            <p:nvPr/>
          </p:nvSpPr>
          <p:spPr>
            <a:xfrm>
              <a:off x="173205" y="334260"/>
              <a:ext cx="24036147" cy="1304748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91416" rIns="182832" bIns="91416" numCol="1" spcCol="0" rtlCol="0" fromWordArt="0" anchor="t" anchorCtr="0" forceAA="0" compatLnSpc="1">
              <a:prstTxWarp prst="textNoShape">
                <a:avLst/>
              </a:prstTxWarp>
              <a:noAutofit/>
            </a:bodyPr>
            <a:lstStyle/>
            <a:p>
              <a:pPr defTabSz="1828343"/>
              <a:r>
                <a:rPr lang="en-US" sz="7198" cap="small" dirty="0">
                  <a:solidFill>
                    <a:prstClr val="black"/>
                  </a:solidFill>
                  <a:latin typeface="Calibri" panose="020F0502020204030204"/>
                </a:rPr>
                <a:t>Shop3</a:t>
              </a:r>
              <a:endParaRPr lang="en-US" sz="7198" dirty="0">
                <a:solidFill>
                  <a:prstClr val="black"/>
                </a:solidFill>
                <a:latin typeface="Calibri" panose="020F0502020204030204"/>
              </a:endParaRPr>
            </a:p>
          </p:txBody>
        </p:sp>
        <p:sp>
          <p:nvSpPr>
            <p:cNvPr id="4" name="Rectangle 3">
              <a:extLst>
                <a:ext uri="{FF2B5EF4-FFF2-40B4-BE49-F238E27FC236}">
                  <a16:creationId xmlns:a16="http://schemas.microsoft.com/office/drawing/2014/main" id="{05DAADEB-2349-2E4A-88BC-CEB4EB26D3DC}"/>
                </a:ext>
              </a:extLst>
            </p:cNvPr>
            <p:cNvSpPr/>
            <p:nvPr/>
          </p:nvSpPr>
          <p:spPr>
            <a:xfrm>
              <a:off x="9748758" y="10658551"/>
              <a:ext cx="6140782" cy="226553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r>
                <a:rPr lang="en-US" sz="3200" cap="small" dirty="0">
                  <a:solidFill>
                    <a:prstClr val="black"/>
                  </a:solidFill>
                  <a:latin typeface="Calibri" panose="020F0502020204030204"/>
                </a:rPr>
                <a:t>Shop</a:t>
              </a:r>
              <a:r>
                <a:rPr lang="en-US" sz="3200" dirty="0">
                  <a:solidFill>
                    <a:prstClr val="black"/>
                  </a:solidFill>
                  <a:latin typeface="Calibri" panose="020F0502020204030204"/>
                </a:rPr>
                <a:t> Common: state objects, state update functions, state trajectories.</a:t>
              </a:r>
            </a:p>
          </p:txBody>
        </p:sp>
        <p:sp>
          <p:nvSpPr>
            <p:cNvPr id="5" name="Rectangle 4">
              <a:extLst>
                <a:ext uri="{FF2B5EF4-FFF2-40B4-BE49-F238E27FC236}">
                  <a16:creationId xmlns:a16="http://schemas.microsoft.com/office/drawing/2014/main" id="{A5E2077E-39AE-A64D-9985-F8BA40CF53F3}"/>
                </a:ext>
              </a:extLst>
            </p:cNvPr>
            <p:cNvSpPr/>
            <p:nvPr/>
          </p:nvSpPr>
          <p:spPr>
            <a:xfrm>
              <a:off x="9748757" y="7627318"/>
              <a:ext cx="14084375" cy="277578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91416" rIns="182832" bIns="91416" numCol="1" spcCol="0" rtlCol="0" fromWordArt="0" anchor="ctr" anchorCtr="0" forceAA="0" compatLnSpc="1">
              <a:prstTxWarp prst="textNoShape">
                <a:avLst/>
              </a:prstTxWarp>
              <a:noAutofit/>
            </a:bodyPr>
            <a:lstStyle/>
            <a:p>
              <a:pPr algn="ctr" defTabSz="1828343"/>
              <a:r>
                <a:rPr lang="en-US" sz="3599" cap="small" dirty="0">
                  <a:solidFill>
                    <a:prstClr val="black"/>
                  </a:solidFill>
                  <a:latin typeface="Calibri" panose="020F0502020204030204"/>
                </a:rPr>
                <a:t>Shop</a:t>
              </a:r>
              <a:r>
                <a:rPr lang="en-US" sz="3599" dirty="0">
                  <a:solidFill>
                    <a:prstClr val="black"/>
                  </a:solidFill>
                  <a:latin typeface="Calibri" panose="020F0502020204030204"/>
                </a:rPr>
                <a:t> Theorem prover</a:t>
              </a:r>
            </a:p>
            <a:p>
              <a:pPr algn="ctr" defTabSz="1828343"/>
              <a:r>
                <a:rPr lang="en-US" sz="3599" dirty="0">
                  <a:solidFill>
                    <a:prstClr val="black"/>
                  </a:solidFill>
                  <a:latin typeface="Calibri" panose="020F0502020204030204"/>
                </a:rPr>
                <a:t>Domain objects, Inference rules, language extensions </a:t>
              </a:r>
            </a:p>
            <a:p>
              <a:pPr algn="ctr" defTabSz="1828343"/>
              <a:r>
                <a:rPr lang="en-US" sz="3599" dirty="0">
                  <a:solidFill>
                    <a:prstClr val="black"/>
                  </a:solidFill>
                  <a:latin typeface="Calibri" panose="020F0502020204030204"/>
                </a:rPr>
                <a:t>and processing </a:t>
              </a:r>
            </a:p>
          </p:txBody>
        </p:sp>
        <p:sp>
          <p:nvSpPr>
            <p:cNvPr id="7" name="Rectangle 6">
              <a:extLst>
                <a:ext uri="{FF2B5EF4-FFF2-40B4-BE49-F238E27FC236}">
                  <a16:creationId xmlns:a16="http://schemas.microsoft.com/office/drawing/2014/main" id="{FD07BA12-A077-5241-8F8A-0A72D5947F10}"/>
                </a:ext>
              </a:extLst>
            </p:cNvPr>
            <p:cNvSpPr/>
            <p:nvPr/>
          </p:nvSpPr>
          <p:spPr>
            <a:xfrm>
              <a:off x="15935914" y="10658549"/>
              <a:ext cx="8101592" cy="226553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r>
                <a:rPr lang="en-US" sz="3599" cap="small" dirty="0">
                  <a:solidFill>
                    <a:prstClr val="black"/>
                  </a:solidFill>
                  <a:latin typeface="Calibri" panose="020F0502020204030204"/>
                </a:rPr>
                <a:t>Shop</a:t>
              </a:r>
              <a:r>
                <a:rPr lang="en-US" sz="3599" dirty="0">
                  <a:solidFill>
                    <a:prstClr val="black"/>
                  </a:solidFill>
                  <a:latin typeface="Calibri" panose="020F0502020204030204"/>
                </a:rPr>
                <a:t> Unifier: variables, variable bindings, unification, matching, substitution.</a:t>
              </a:r>
            </a:p>
          </p:txBody>
        </p:sp>
        <p:sp>
          <p:nvSpPr>
            <p:cNvPr id="8" name="Rectangle 7">
              <a:extLst>
                <a:ext uri="{FF2B5EF4-FFF2-40B4-BE49-F238E27FC236}">
                  <a16:creationId xmlns:a16="http://schemas.microsoft.com/office/drawing/2014/main" id="{69DC1532-1E86-DA4D-AD11-3A84607BDD8D}"/>
                </a:ext>
              </a:extLst>
            </p:cNvPr>
            <p:cNvSpPr/>
            <p:nvPr/>
          </p:nvSpPr>
          <p:spPr>
            <a:xfrm>
              <a:off x="2724030" y="7627317"/>
              <a:ext cx="4942509" cy="2915445"/>
            </a:xfrm>
            <a:prstGeom prst="rect">
              <a:avLst/>
            </a:prstGeom>
            <a:solidFill>
              <a:schemeClr val="accent1">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91416" rIns="182832" bIns="91416" numCol="1" spcCol="0" rtlCol="0" fromWordArt="0" anchor="ctr" anchorCtr="0" forceAA="0" compatLnSpc="1">
              <a:prstTxWarp prst="textNoShape">
                <a:avLst/>
              </a:prstTxWarp>
              <a:noAutofit/>
            </a:bodyPr>
            <a:lstStyle/>
            <a:p>
              <a:pPr algn="ctr" defTabSz="1828343"/>
              <a:r>
                <a:rPr lang="en-US" sz="3599" cap="small" dirty="0">
                  <a:solidFill>
                    <a:prstClr val="black"/>
                  </a:solidFill>
                  <a:latin typeface="Calibri" panose="020F0502020204030204"/>
                </a:rPr>
                <a:t>Shop</a:t>
              </a:r>
              <a:r>
                <a:rPr lang="en-US" sz="3599" dirty="0">
                  <a:solidFill>
                    <a:prstClr val="black"/>
                  </a:solidFill>
                  <a:latin typeface="Calibri" panose="020F0502020204030204"/>
                </a:rPr>
                <a:t> Theorem prover</a:t>
              </a:r>
            </a:p>
            <a:p>
              <a:pPr algn="ctr" defTabSz="1828343"/>
              <a:r>
                <a:rPr lang="en-US" sz="3599" dirty="0">
                  <a:solidFill>
                    <a:prstClr val="black"/>
                  </a:solidFill>
                  <a:latin typeface="Calibri" panose="020F0502020204030204"/>
                </a:rPr>
                <a:t>API – query functions</a:t>
              </a:r>
            </a:p>
          </p:txBody>
        </p:sp>
        <p:sp>
          <p:nvSpPr>
            <p:cNvPr id="9" name="Rectangle 8">
              <a:extLst>
                <a:ext uri="{FF2B5EF4-FFF2-40B4-BE49-F238E27FC236}">
                  <a16:creationId xmlns:a16="http://schemas.microsoft.com/office/drawing/2014/main" id="{E497E27F-BD66-1040-B99F-33DA02D6E06D}"/>
                </a:ext>
              </a:extLst>
            </p:cNvPr>
            <p:cNvSpPr/>
            <p:nvPr/>
          </p:nvSpPr>
          <p:spPr>
            <a:xfrm>
              <a:off x="2411311" y="1751293"/>
              <a:ext cx="10510460" cy="22655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r>
                <a:rPr lang="en-US" sz="3599" cap="small" dirty="0">
                  <a:solidFill>
                    <a:prstClr val="black"/>
                  </a:solidFill>
                  <a:latin typeface="Calibri" panose="020F0502020204030204"/>
                </a:rPr>
                <a:t>Shop</a:t>
              </a:r>
              <a:r>
                <a:rPr lang="en-US" sz="3599" dirty="0">
                  <a:solidFill>
                    <a:prstClr val="black"/>
                  </a:solidFill>
                  <a:latin typeface="Calibri" panose="020F0502020204030204"/>
                </a:rPr>
                <a:t> I/O: parsing/loading domains and problems; pretty-printing data structures</a:t>
              </a:r>
            </a:p>
          </p:txBody>
        </p:sp>
        <p:sp>
          <p:nvSpPr>
            <p:cNvPr id="12" name="Rectangle 11">
              <a:extLst>
                <a:ext uri="{FF2B5EF4-FFF2-40B4-BE49-F238E27FC236}">
                  <a16:creationId xmlns:a16="http://schemas.microsoft.com/office/drawing/2014/main" id="{0D154CEB-6BAB-9442-B146-733EE351FB12}"/>
                </a:ext>
              </a:extLst>
            </p:cNvPr>
            <p:cNvSpPr/>
            <p:nvPr/>
          </p:nvSpPr>
          <p:spPr>
            <a:xfrm>
              <a:off x="15480029" y="2582461"/>
              <a:ext cx="8535833" cy="21844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91416" rIns="182832" bIns="91416" numCol="1" spcCol="0" rtlCol="0" fromWordArt="0" anchor="ctr" anchorCtr="0" forceAA="0" compatLnSpc="1">
              <a:prstTxWarp prst="textNoShape">
                <a:avLst/>
              </a:prstTxWarp>
              <a:noAutofit/>
            </a:bodyPr>
            <a:lstStyle/>
            <a:p>
              <a:pPr algn="ctr" defTabSz="1828343"/>
              <a:r>
                <a:rPr lang="en-US" sz="3599" dirty="0">
                  <a:solidFill>
                    <a:prstClr val="black"/>
                  </a:solidFill>
                  <a:latin typeface="Calibri" panose="020F0502020204030204"/>
                </a:rPr>
                <a:t>Planner operations: task decomposition/reduction functions, state progression</a:t>
              </a:r>
            </a:p>
          </p:txBody>
        </p:sp>
        <p:grpSp>
          <p:nvGrpSpPr>
            <p:cNvPr id="15" name="Group 14">
              <a:extLst>
                <a:ext uri="{FF2B5EF4-FFF2-40B4-BE49-F238E27FC236}">
                  <a16:creationId xmlns:a16="http://schemas.microsoft.com/office/drawing/2014/main" id="{0464DC68-ECDC-8D42-89EC-8F4937A42C30}"/>
                </a:ext>
              </a:extLst>
            </p:cNvPr>
            <p:cNvGrpSpPr/>
            <p:nvPr/>
          </p:nvGrpSpPr>
          <p:grpSpPr>
            <a:xfrm>
              <a:off x="500546" y="4953735"/>
              <a:ext cx="14084375" cy="2184429"/>
              <a:chOff x="1869989" y="2217231"/>
              <a:chExt cx="7044022" cy="1092499"/>
            </a:xfrm>
            <a:solidFill>
              <a:schemeClr val="bg1"/>
            </a:solidFill>
          </p:grpSpPr>
          <p:sp>
            <p:nvSpPr>
              <p:cNvPr id="13" name="Rectangle 12">
                <a:extLst>
                  <a:ext uri="{FF2B5EF4-FFF2-40B4-BE49-F238E27FC236}">
                    <a16:creationId xmlns:a16="http://schemas.microsoft.com/office/drawing/2014/main" id="{428E259D-00A5-2B41-AA31-8F3E5492DE50}"/>
                  </a:ext>
                </a:extLst>
              </p:cNvPr>
              <p:cNvSpPr/>
              <p:nvPr/>
            </p:nvSpPr>
            <p:spPr>
              <a:xfrm>
                <a:off x="1869989" y="2217231"/>
                <a:ext cx="3521675" cy="109249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91416" rIns="182832" bIns="91416" numCol="1" spcCol="0" rtlCol="0" fromWordArt="0" anchor="ctr" anchorCtr="0" forceAA="0" compatLnSpc="1">
                <a:prstTxWarp prst="textNoShape">
                  <a:avLst/>
                </a:prstTxWarp>
                <a:noAutofit/>
              </a:bodyPr>
              <a:lstStyle/>
              <a:p>
                <a:pPr algn="ctr" defTabSz="1828343"/>
                <a:r>
                  <a:rPr lang="en-US" sz="3599" dirty="0">
                    <a:solidFill>
                      <a:prstClr val="black"/>
                    </a:solidFill>
                    <a:latin typeface="Calibri" panose="020F0502020204030204"/>
                  </a:rPr>
                  <a:t>(Legacy) search engine</a:t>
                </a:r>
              </a:p>
            </p:txBody>
          </p:sp>
          <p:sp>
            <p:nvSpPr>
              <p:cNvPr id="14" name="Rectangle 13">
                <a:extLst>
                  <a:ext uri="{FF2B5EF4-FFF2-40B4-BE49-F238E27FC236}">
                    <a16:creationId xmlns:a16="http://schemas.microsoft.com/office/drawing/2014/main" id="{FC9DE3F4-9454-7342-8372-58E1069B3123}"/>
                  </a:ext>
                </a:extLst>
              </p:cNvPr>
              <p:cNvSpPr/>
              <p:nvPr/>
            </p:nvSpPr>
            <p:spPr>
              <a:xfrm>
                <a:off x="5392336" y="2217231"/>
                <a:ext cx="3521675" cy="109249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91416" rIns="182832" bIns="91416" numCol="1" spcCol="0" rtlCol="0" fromWordArt="0" anchor="ctr" anchorCtr="0" forceAA="0" compatLnSpc="1">
                <a:prstTxWarp prst="textNoShape">
                  <a:avLst/>
                </a:prstTxWarp>
                <a:noAutofit/>
              </a:bodyPr>
              <a:lstStyle/>
              <a:p>
                <a:pPr algn="ctr" defTabSz="1828343"/>
                <a:r>
                  <a:rPr lang="en-US" sz="3599" dirty="0">
                    <a:solidFill>
                      <a:prstClr val="black"/>
                    </a:solidFill>
                    <a:latin typeface="Calibri" panose="020F0502020204030204"/>
                  </a:rPr>
                  <a:t>Explicit Stack Search (ESS) search engine</a:t>
                </a:r>
              </a:p>
            </p:txBody>
          </p:sp>
        </p:grpSp>
        <p:sp>
          <p:nvSpPr>
            <p:cNvPr id="18" name="Down Arrow 17">
              <a:extLst>
                <a:ext uri="{FF2B5EF4-FFF2-40B4-BE49-F238E27FC236}">
                  <a16:creationId xmlns:a16="http://schemas.microsoft.com/office/drawing/2014/main" id="{76D22C38-947E-FD44-8D1F-8D6D82B50C08}"/>
                </a:ext>
              </a:extLst>
            </p:cNvPr>
            <p:cNvSpPr/>
            <p:nvPr/>
          </p:nvSpPr>
          <p:spPr>
            <a:xfrm>
              <a:off x="6979104" y="3801364"/>
              <a:ext cx="1161234" cy="1855717"/>
            </a:xfrm>
            <a:prstGeom prst="downArrow">
              <a:avLst/>
            </a:prstGeom>
            <a:solidFill>
              <a:schemeClr val="accent1"/>
            </a:solidFill>
            <a:ln w="571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91416" rIns="182832" bIns="91416" numCol="1" spcCol="0" rtlCol="0" fromWordArt="0" anchor="ctr" anchorCtr="0" forceAA="0" compatLnSpc="1">
              <a:prstTxWarp prst="textNoShape">
                <a:avLst/>
              </a:prstTxWarp>
              <a:noAutofit/>
            </a:bodyPr>
            <a:lstStyle/>
            <a:p>
              <a:pPr algn="ctr" defTabSz="1828343"/>
              <a:endParaRPr lang="en-US" sz="3599" dirty="0">
                <a:solidFill>
                  <a:prstClr val="black"/>
                </a:solidFill>
                <a:latin typeface="Calibri" panose="020F0502020204030204"/>
              </a:endParaRPr>
            </a:p>
          </p:txBody>
        </p:sp>
        <p:sp>
          <p:nvSpPr>
            <p:cNvPr id="19" name="Rectangle 18">
              <a:extLst>
                <a:ext uri="{FF2B5EF4-FFF2-40B4-BE49-F238E27FC236}">
                  <a16:creationId xmlns:a16="http://schemas.microsoft.com/office/drawing/2014/main" id="{A355EFDB-E946-C243-AAE0-3394DD3784BD}"/>
                </a:ext>
              </a:extLst>
            </p:cNvPr>
            <p:cNvSpPr/>
            <p:nvPr/>
          </p:nvSpPr>
          <p:spPr>
            <a:xfrm>
              <a:off x="15480544" y="4877258"/>
              <a:ext cx="4889570" cy="231864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r>
                <a:rPr lang="en-US" sz="3599" cap="small" dirty="0">
                  <a:solidFill>
                    <a:prstClr val="black"/>
                  </a:solidFill>
                  <a:latin typeface="Calibri" panose="020F0502020204030204"/>
                </a:rPr>
                <a:t>Shop</a:t>
              </a:r>
              <a:r>
                <a:rPr lang="en-US" sz="3599" dirty="0">
                  <a:solidFill>
                    <a:prstClr val="black"/>
                  </a:solidFill>
                  <a:latin typeface="Calibri" panose="020F0502020204030204"/>
                </a:rPr>
                <a:t> Plan tree objects, update functions</a:t>
              </a:r>
            </a:p>
          </p:txBody>
        </p:sp>
        <p:sp>
          <p:nvSpPr>
            <p:cNvPr id="20" name="Rectangle 19">
              <a:extLst>
                <a:ext uri="{FF2B5EF4-FFF2-40B4-BE49-F238E27FC236}">
                  <a16:creationId xmlns:a16="http://schemas.microsoft.com/office/drawing/2014/main" id="{15D47415-0775-AA41-8140-879CCEC0C103}"/>
                </a:ext>
              </a:extLst>
            </p:cNvPr>
            <p:cNvSpPr/>
            <p:nvPr/>
          </p:nvSpPr>
          <p:spPr>
            <a:xfrm>
              <a:off x="20370115" y="4877258"/>
              <a:ext cx="3645748" cy="231864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r>
                <a:rPr lang="en-US" sz="3599" cap="small" dirty="0">
                  <a:solidFill>
                    <a:prstClr val="black"/>
                  </a:solidFill>
                  <a:latin typeface="Calibri" panose="020F0502020204030204"/>
                </a:rPr>
                <a:t>Shop</a:t>
              </a:r>
              <a:r>
                <a:rPr lang="en-US" sz="3599" dirty="0">
                  <a:solidFill>
                    <a:prstClr val="black"/>
                  </a:solidFill>
                  <a:latin typeface="Calibri" panose="020F0502020204030204"/>
                </a:rPr>
                <a:t> Plan </a:t>
              </a:r>
              <a:r>
                <a:rPr lang="en-US" sz="3599" dirty="0" err="1">
                  <a:solidFill>
                    <a:prstClr val="black"/>
                  </a:solidFill>
                  <a:latin typeface="Calibri" panose="020F0502020204030204"/>
                </a:rPr>
                <a:t>Grapher</a:t>
              </a:r>
              <a:endParaRPr lang="en-US" sz="3599" dirty="0">
                <a:solidFill>
                  <a:prstClr val="black"/>
                </a:solidFill>
                <a:latin typeface="Calibri" panose="020F0502020204030204"/>
              </a:endParaRPr>
            </a:p>
          </p:txBody>
        </p:sp>
        <p:sp>
          <p:nvSpPr>
            <p:cNvPr id="3" name="Left-Right Arrow 2">
              <a:extLst>
                <a:ext uri="{FF2B5EF4-FFF2-40B4-BE49-F238E27FC236}">
                  <a16:creationId xmlns:a16="http://schemas.microsoft.com/office/drawing/2014/main" id="{693A99F6-3B46-F84B-B8C2-91FE1669F562}"/>
                </a:ext>
              </a:extLst>
            </p:cNvPr>
            <p:cNvSpPr/>
            <p:nvPr/>
          </p:nvSpPr>
          <p:spPr>
            <a:xfrm>
              <a:off x="7542063" y="8806434"/>
              <a:ext cx="2206695" cy="969012"/>
            </a:xfrm>
            <a:prstGeom prst="lef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endParaRPr lang="en-US" sz="3599" dirty="0">
                <a:solidFill>
                  <a:prstClr val="black"/>
                </a:solidFill>
                <a:latin typeface="Calibri" panose="020F0502020204030204"/>
              </a:endParaRPr>
            </a:p>
          </p:txBody>
        </p:sp>
        <p:sp>
          <p:nvSpPr>
            <p:cNvPr id="22" name="Left-Right Arrow 21">
              <a:extLst>
                <a:ext uri="{FF2B5EF4-FFF2-40B4-BE49-F238E27FC236}">
                  <a16:creationId xmlns:a16="http://schemas.microsoft.com/office/drawing/2014/main" id="{152EC9F5-44AE-1344-973D-53B24452E561}"/>
                </a:ext>
              </a:extLst>
            </p:cNvPr>
            <p:cNvSpPr/>
            <p:nvPr/>
          </p:nvSpPr>
          <p:spPr>
            <a:xfrm>
              <a:off x="13929084" y="5929224"/>
              <a:ext cx="2207297" cy="969012"/>
            </a:xfrm>
            <a:prstGeom prst="lef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endParaRPr lang="en-US" sz="3599" dirty="0">
                <a:solidFill>
                  <a:prstClr val="black"/>
                </a:solidFill>
                <a:latin typeface="Calibri" panose="020F0502020204030204"/>
              </a:endParaRPr>
            </a:p>
          </p:txBody>
        </p:sp>
      </p:grpSp>
      <p:sp>
        <p:nvSpPr>
          <p:cNvPr id="21" name="Title 1">
            <a:extLst>
              <a:ext uri="{FF2B5EF4-FFF2-40B4-BE49-F238E27FC236}">
                <a16:creationId xmlns:a16="http://schemas.microsoft.com/office/drawing/2014/main" id="{D9A44216-1F1F-2A45-9D2F-9FE323667633}"/>
              </a:ext>
            </a:extLst>
          </p:cNvPr>
          <p:cNvSpPr txBox="1">
            <a:spLocks/>
          </p:cNvSpPr>
          <p:nvPr/>
        </p:nvSpPr>
        <p:spPr>
          <a:xfrm>
            <a:off x="3041374" y="730250"/>
            <a:ext cx="19659876" cy="2651125"/>
          </a:xfrm>
          <a:prstGeom prst="rect">
            <a:avLst/>
          </a:prstGeom>
        </p:spPr>
        <p:txBody>
          <a:bodyPr/>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r>
              <a:rPr lang="en-US" b="1" dirty="0">
                <a:latin typeface="Iowan Old Style Black" panose="02040602040506020204" pitchFamily="18" charset="77"/>
              </a:rPr>
              <a:t>Shop3 Architecture</a:t>
            </a:r>
          </a:p>
        </p:txBody>
      </p:sp>
    </p:spTree>
    <p:extLst>
      <p:ext uri="{BB962C8B-B14F-4D97-AF65-F5344CB8AC3E}">
        <p14:creationId xmlns:p14="http://schemas.microsoft.com/office/powerpoint/2010/main" val="2739060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2960" y="640080"/>
            <a:ext cx="23091729" cy="124358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FDF0DA-8670-D94C-A201-DA3669B0F74C}"/>
              </a:ext>
            </a:extLst>
          </p:cNvPr>
          <p:cNvSpPr>
            <a:spLocks noGrp="1"/>
          </p:cNvSpPr>
          <p:nvPr>
            <p:ph type="title"/>
          </p:nvPr>
        </p:nvSpPr>
        <p:spPr>
          <a:xfrm>
            <a:off x="1675963" y="1927754"/>
            <a:ext cx="6986904" cy="9860492"/>
          </a:xfrm>
        </p:spPr>
        <p:txBody>
          <a:bodyPr vert="horz" lIns="91440" tIns="45720" rIns="91440" bIns="45720" rtlCol="0" anchor="ctr">
            <a:normAutofit/>
          </a:bodyPr>
          <a:lstStyle/>
          <a:p>
            <a:pPr algn="r" defTabSz="914400"/>
            <a:r>
              <a:rPr lang="en-US" sz="4400" kern="1200">
                <a:solidFill>
                  <a:schemeClr val="accent1"/>
                </a:solidFill>
                <a:latin typeface="+mj-lt"/>
                <a:ea typeface="+mj-ea"/>
                <a:cs typeface="+mj-cs"/>
              </a:rPr>
              <a:t>Explicit Stack Search (ESS)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06167" y="4114800"/>
            <a:ext cx="0" cy="5486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CC8CC68-2C84-8542-A252-082F50D04E22}"/>
              </a:ext>
            </a:extLst>
          </p:cNvPr>
          <p:cNvSpPr>
            <a:spLocks noGrp="1"/>
          </p:cNvSpPr>
          <p:nvPr>
            <p:ph type="body" sz="quarter" idx="10"/>
          </p:nvPr>
        </p:nvSpPr>
        <p:spPr>
          <a:xfrm>
            <a:off x="9949470" y="1927754"/>
            <a:ext cx="12752216" cy="9860492"/>
          </a:xfrm>
        </p:spPr>
        <p:txBody>
          <a:bodyPr vert="horz" lIns="91440" tIns="45720" rIns="91440" bIns="45720" rtlCol="0" anchor="ctr">
            <a:normAutofit/>
          </a:bodyPr>
          <a:lstStyle/>
          <a:p>
            <a:pPr indent="-228600" defTabSz="914400"/>
            <a:r>
              <a:rPr lang="en-US" sz="4100">
                <a:solidFill>
                  <a:srgbClr val="000000"/>
                </a:solidFill>
                <a:latin typeface="+mn-lt"/>
                <a:ea typeface="+mn-ea"/>
                <a:cs typeface="+mn-cs"/>
              </a:rPr>
              <a:t>The original search routine for Shop2 is a set of mutually-recursive functions that are </a:t>
            </a:r>
            <a:r>
              <a:rPr lang="en-US" sz="4100" i="1">
                <a:solidFill>
                  <a:srgbClr val="000000"/>
                </a:solidFill>
                <a:latin typeface="+mn-lt"/>
                <a:ea typeface="+mn-ea"/>
                <a:cs typeface="+mn-cs"/>
              </a:rPr>
              <a:t>not </a:t>
            </a:r>
            <a:r>
              <a:rPr lang="en-US" sz="4100">
                <a:solidFill>
                  <a:srgbClr val="000000"/>
                </a:solidFill>
                <a:latin typeface="+mn-lt"/>
                <a:ea typeface="+mn-ea"/>
                <a:cs typeface="+mn-cs"/>
              </a:rPr>
              <a:t>tail-recursive (to support backtracking).</a:t>
            </a:r>
          </a:p>
          <a:p>
            <a:pPr lvl="1" indent="-228600" defTabSz="914400"/>
            <a:r>
              <a:rPr lang="en-US" sz="4100">
                <a:solidFill>
                  <a:srgbClr val="000000"/>
                </a:solidFill>
                <a:latin typeface="+mn-lt"/>
                <a:ea typeface="+mn-ea"/>
                <a:cs typeface="+mn-cs"/>
              </a:rPr>
              <a:t>Caused problems with stack overflows.</a:t>
            </a:r>
          </a:p>
          <a:p>
            <a:pPr lvl="1" indent="-228600" defTabSz="914400"/>
            <a:r>
              <a:rPr lang="en-US" sz="4100">
                <a:solidFill>
                  <a:srgbClr val="000000"/>
                </a:solidFill>
                <a:latin typeface="+mn-lt"/>
                <a:ea typeface="+mn-ea"/>
                <a:cs typeface="+mn-cs"/>
              </a:rPr>
              <a:t>Extremely difficult to experiment with alternative search strategies.</a:t>
            </a:r>
          </a:p>
          <a:p>
            <a:pPr lvl="2" indent="-228600" defTabSz="914400"/>
            <a:r>
              <a:rPr lang="en-US" sz="4100">
                <a:solidFill>
                  <a:srgbClr val="000000"/>
                </a:solidFill>
                <a:latin typeface="+mn-lt"/>
                <a:ea typeface="+mn-ea"/>
                <a:cs typeface="+mn-cs"/>
              </a:rPr>
              <a:t>All the original search strategies are variants of depth-first search.</a:t>
            </a:r>
          </a:p>
          <a:p>
            <a:pPr lvl="2" indent="-228600" defTabSz="914400"/>
            <a:r>
              <a:rPr lang="en-US" sz="4100">
                <a:solidFill>
                  <a:srgbClr val="000000"/>
                </a:solidFill>
                <a:latin typeface="+mn-lt"/>
                <a:ea typeface="+mn-ea"/>
                <a:cs typeface="+mn-cs"/>
              </a:rPr>
              <a:t>We wanted to experiment with </a:t>
            </a:r>
            <a:r>
              <a:rPr lang="en-US" sz="4100" i="1">
                <a:solidFill>
                  <a:srgbClr val="000000"/>
                </a:solidFill>
                <a:latin typeface="+mn-lt"/>
                <a:ea typeface="+mn-ea"/>
                <a:cs typeface="+mn-cs"/>
              </a:rPr>
              <a:t>backjumping </a:t>
            </a:r>
            <a:r>
              <a:rPr lang="en-US" sz="4100">
                <a:solidFill>
                  <a:srgbClr val="000000"/>
                </a:solidFill>
                <a:latin typeface="+mn-lt"/>
                <a:ea typeface="+mn-ea"/>
                <a:cs typeface="+mn-cs"/>
              </a:rPr>
              <a:t>to do targeted plan repair.</a:t>
            </a:r>
          </a:p>
          <a:p>
            <a:pPr indent="-228600" defTabSz="914400"/>
            <a:r>
              <a:rPr lang="en-US" sz="4100">
                <a:solidFill>
                  <a:srgbClr val="000000"/>
                </a:solidFill>
                <a:latin typeface="+mn-lt"/>
                <a:ea typeface="+mn-ea"/>
                <a:cs typeface="+mn-cs"/>
              </a:rPr>
              <a:t>Coming to the opinion that doing search with the process stack is an anti-pattern.</a:t>
            </a:r>
          </a:p>
          <a:p>
            <a:pPr indent="-228600" defTabSz="914400"/>
            <a:r>
              <a:rPr lang="en-US" sz="4100">
                <a:solidFill>
                  <a:srgbClr val="000000"/>
                </a:solidFill>
                <a:latin typeface="+mn-lt"/>
                <a:ea typeface="+mn-ea"/>
                <a:cs typeface="+mn-cs"/>
              </a:rPr>
              <a:t>We now provide an alternative form of search in which the program maintains its own stack of choice points, and manages its own backtracking.</a:t>
            </a:r>
          </a:p>
        </p:txBody>
      </p:sp>
    </p:spTree>
    <p:extLst>
      <p:ext uri="{BB962C8B-B14F-4D97-AF65-F5344CB8AC3E}">
        <p14:creationId xmlns:p14="http://schemas.microsoft.com/office/powerpoint/2010/main" val="690886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53198" y="0"/>
            <a:ext cx="9306168" cy="13716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304799-6499-7648-9A7A-D4FFB8C03CD5}"/>
              </a:ext>
            </a:extLst>
          </p:cNvPr>
          <p:cNvSpPr>
            <a:spLocks noGrp="1"/>
          </p:cNvSpPr>
          <p:nvPr>
            <p:ph type="title"/>
          </p:nvPr>
        </p:nvSpPr>
        <p:spPr>
          <a:xfrm>
            <a:off x="16339797" y="1286934"/>
            <a:ext cx="6726196" cy="3194630"/>
          </a:xfrm>
          <a:noFill/>
          <a:ln w="19050">
            <a:solidFill>
              <a:schemeClr val="bg1"/>
            </a:solidFill>
          </a:ln>
        </p:spPr>
        <p:txBody>
          <a:bodyPr vert="horz" wrap="square" lIns="91440" tIns="45720" rIns="91440" bIns="45720" rtlCol="0" anchor="ctr">
            <a:normAutofit/>
          </a:bodyPr>
          <a:lstStyle/>
          <a:p>
            <a:pPr algn="ctr" defTabSz="914400"/>
            <a:r>
              <a:rPr lang="en-US" sz="5600" kern="1200">
                <a:solidFill>
                  <a:schemeClr val="bg1"/>
                </a:solidFill>
                <a:latin typeface="+mj-lt"/>
                <a:ea typeface="+mj-ea"/>
                <a:cs typeface="+mj-cs"/>
              </a:rPr>
              <a:t>Implementing ESS</a:t>
            </a:r>
          </a:p>
        </p:txBody>
      </p:sp>
      <p:sp>
        <p:nvSpPr>
          <p:cNvPr id="3" name="Text Placeholder 2">
            <a:extLst>
              <a:ext uri="{FF2B5EF4-FFF2-40B4-BE49-F238E27FC236}">
                <a16:creationId xmlns:a16="http://schemas.microsoft.com/office/drawing/2014/main" id="{D7680AC7-1B6B-154B-BF71-9D2C7552C016}"/>
              </a:ext>
            </a:extLst>
          </p:cNvPr>
          <p:cNvSpPr>
            <a:spLocks noGrp="1"/>
          </p:cNvSpPr>
          <p:nvPr>
            <p:ph type="body" sz="quarter" idx="10"/>
          </p:nvPr>
        </p:nvSpPr>
        <p:spPr>
          <a:xfrm>
            <a:off x="16339799" y="5276087"/>
            <a:ext cx="6726196" cy="7721455"/>
          </a:xfrm>
        </p:spPr>
        <p:txBody>
          <a:bodyPr vert="horz" lIns="91440" tIns="45720" rIns="91440" bIns="45720" rtlCol="0">
            <a:normAutofit/>
          </a:bodyPr>
          <a:lstStyle/>
          <a:p>
            <a:pPr indent="-228600" defTabSz="914400"/>
            <a:r>
              <a:rPr lang="en-US" sz="4000" dirty="0">
                <a:solidFill>
                  <a:schemeClr val="bg1"/>
                </a:solidFill>
                <a:latin typeface="+mn-lt"/>
                <a:ea typeface="+mn-ea"/>
                <a:cs typeface="+mn-cs"/>
              </a:rPr>
              <a:t>Techniques modeled on those used in CIRCA [</a:t>
            </a:r>
            <a:r>
              <a:rPr lang="en-US" sz="4000" dirty="0" err="1">
                <a:solidFill>
                  <a:schemeClr val="bg1"/>
                </a:solidFill>
                <a:latin typeface="+mn-lt"/>
                <a:ea typeface="+mn-ea"/>
                <a:cs typeface="+mn-cs"/>
              </a:rPr>
              <a:t>Musliner</a:t>
            </a:r>
            <a:r>
              <a:rPr lang="en-US" sz="4000" dirty="0">
                <a:solidFill>
                  <a:schemeClr val="bg1"/>
                </a:solidFill>
                <a:latin typeface="+mn-lt"/>
                <a:ea typeface="+mn-ea"/>
                <a:cs typeface="+mn-cs"/>
              </a:rPr>
              <a:t>, </a:t>
            </a:r>
            <a:r>
              <a:rPr lang="en-US" sz="4000" i="1" dirty="0">
                <a:solidFill>
                  <a:schemeClr val="bg1"/>
                </a:solidFill>
                <a:latin typeface="+mn-lt"/>
                <a:ea typeface="+mn-ea"/>
                <a:cs typeface="+mn-cs"/>
              </a:rPr>
              <a:t>et al., </a:t>
            </a:r>
            <a:r>
              <a:rPr lang="en-US" sz="4000" dirty="0">
                <a:solidFill>
                  <a:schemeClr val="bg1"/>
                </a:solidFill>
                <a:latin typeface="+mn-lt"/>
                <a:ea typeface="+mn-ea"/>
                <a:cs typeface="+mn-cs"/>
              </a:rPr>
              <a:t>1993].</a:t>
            </a:r>
          </a:p>
          <a:p>
            <a:pPr indent="-228600" defTabSz="914400"/>
            <a:r>
              <a:rPr lang="en-US" sz="4000" dirty="0">
                <a:solidFill>
                  <a:schemeClr val="bg1"/>
                </a:solidFill>
                <a:latin typeface="+mn-lt"/>
                <a:ea typeface="+mn-ea"/>
                <a:cs typeface="+mn-cs"/>
              </a:rPr>
              <a:t>Build a </a:t>
            </a:r>
            <a:r>
              <a:rPr lang="en-US" sz="4000" b="1" i="1" dirty="0">
                <a:solidFill>
                  <a:schemeClr val="bg1"/>
                </a:solidFill>
                <a:latin typeface="+mn-lt"/>
                <a:ea typeface="+mn-ea"/>
                <a:cs typeface="+mn-cs"/>
              </a:rPr>
              <a:t>virtual stack machine </a:t>
            </a:r>
            <a:r>
              <a:rPr lang="en-US" sz="4000" dirty="0">
                <a:solidFill>
                  <a:schemeClr val="bg1"/>
                </a:solidFill>
                <a:latin typeface="+mn-lt"/>
                <a:ea typeface="+mn-ea"/>
                <a:cs typeface="+mn-cs"/>
              </a:rPr>
              <a:t>for search.</a:t>
            </a:r>
          </a:p>
          <a:p>
            <a:pPr indent="-228600" defTabSz="914400"/>
            <a:r>
              <a:rPr lang="en-US" sz="4000" dirty="0">
                <a:solidFill>
                  <a:schemeClr val="bg1"/>
                </a:solidFill>
                <a:latin typeface="+mn-lt"/>
                <a:ea typeface="+mn-ea"/>
                <a:cs typeface="+mn-cs"/>
              </a:rPr>
              <a:t>Stack has </a:t>
            </a:r>
            <a:r>
              <a:rPr lang="en-US" sz="4000" i="1" dirty="0">
                <a:solidFill>
                  <a:schemeClr val="bg1"/>
                </a:solidFill>
                <a:latin typeface="+mn-lt"/>
                <a:ea typeface="+mn-ea"/>
                <a:cs typeface="+mn-cs"/>
              </a:rPr>
              <a:t>markers</a:t>
            </a:r>
            <a:r>
              <a:rPr lang="en-US" sz="4000" dirty="0">
                <a:solidFill>
                  <a:schemeClr val="bg1"/>
                </a:solidFill>
                <a:latin typeface="+mn-lt"/>
                <a:ea typeface="+mn-ea"/>
                <a:cs typeface="+mn-cs"/>
              </a:rPr>
              <a:t> and </a:t>
            </a:r>
            <a:r>
              <a:rPr lang="en-US" sz="4000" i="1" dirty="0">
                <a:solidFill>
                  <a:schemeClr val="bg1"/>
                </a:solidFill>
                <a:latin typeface="+mn-lt"/>
                <a:ea typeface="+mn-ea"/>
                <a:cs typeface="+mn-cs"/>
              </a:rPr>
              <a:t>change records.</a:t>
            </a:r>
          </a:p>
          <a:p>
            <a:pPr indent="-228600" defTabSz="914400"/>
            <a:r>
              <a:rPr lang="en-US" sz="4000" dirty="0">
                <a:solidFill>
                  <a:schemeClr val="bg1"/>
                </a:solidFill>
                <a:latin typeface="+mn-lt"/>
                <a:ea typeface="+mn-ea"/>
                <a:cs typeface="+mn-cs"/>
              </a:rPr>
              <a:t>Change records have </a:t>
            </a:r>
            <a:r>
              <a:rPr lang="en-US" sz="4000" i="1" dirty="0">
                <a:solidFill>
                  <a:schemeClr val="bg1"/>
                </a:solidFill>
                <a:latin typeface="+mn-lt"/>
                <a:ea typeface="+mn-ea"/>
                <a:cs typeface="+mn-cs"/>
              </a:rPr>
              <a:t>undo </a:t>
            </a:r>
            <a:r>
              <a:rPr lang="en-US" sz="4000" dirty="0">
                <a:solidFill>
                  <a:schemeClr val="bg1"/>
                </a:solidFill>
                <a:latin typeface="+mn-lt"/>
                <a:ea typeface="+mn-ea"/>
                <a:cs typeface="+mn-cs"/>
              </a:rPr>
              <a:t>methods for backtracking.</a:t>
            </a:r>
          </a:p>
          <a:p>
            <a:pPr indent="-228600" defTabSz="914400"/>
            <a:r>
              <a:rPr lang="en-US" sz="4000" cap="small" dirty="0">
                <a:solidFill>
                  <a:schemeClr val="bg1"/>
                </a:solidFill>
                <a:latin typeface="+mn-lt"/>
                <a:ea typeface="+mn-ea"/>
                <a:cs typeface="+mn-cs"/>
              </a:rPr>
              <a:t>Clos</a:t>
            </a:r>
            <a:r>
              <a:rPr lang="en-US" sz="4000" dirty="0">
                <a:solidFill>
                  <a:schemeClr val="bg1"/>
                </a:solidFill>
                <a:latin typeface="+mn-lt"/>
                <a:ea typeface="+mn-ea"/>
                <a:cs typeface="+mn-cs"/>
              </a:rPr>
              <a:t> heavily used in stack management.</a:t>
            </a:r>
          </a:p>
        </p:txBody>
      </p:sp>
      <p:pic>
        <p:nvPicPr>
          <p:cNvPr id="5" name="Picture 4">
            <a:extLst>
              <a:ext uri="{FF2B5EF4-FFF2-40B4-BE49-F238E27FC236}">
                <a16:creationId xmlns:a16="http://schemas.microsoft.com/office/drawing/2014/main" id="{C66D18A7-1503-F442-8912-8B6A2A6A2479}"/>
              </a:ext>
            </a:extLst>
          </p:cNvPr>
          <p:cNvPicPr>
            <a:picLocks noChangeAspect="1"/>
          </p:cNvPicPr>
          <p:nvPr/>
        </p:nvPicPr>
        <p:blipFill>
          <a:blip r:embed="rId2"/>
          <a:stretch>
            <a:fillRect/>
          </a:stretch>
        </p:blipFill>
        <p:spPr>
          <a:xfrm>
            <a:off x="2981325" y="274864"/>
            <a:ext cx="11865200" cy="11832468"/>
          </a:xfrm>
          <a:prstGeom prst="rect">
            <a:avLst/>
          </a:prstGeom>
        </p:spPr>
      </p:pic>
      <p:pic>
        <p:nvPicPr>
          <p:cNvPr id="6" name="Picture 5">
            <a:extLst>
              <a:ext uri="{FF2B5EF4-FFF2-40B4-BE49-F238E27FC236}">
                <a16:creationId xmlns:a16="http://schemas.microsoft.com/office/drawing/2014/main" id="{FC8DC7C2-3FD7-DB49-B5D8-CB5FB17BD8E7}"/>
              </a:ext>
            </a:extLst>
          </p:cNvPr>
          <p:cNvPicPr>
            <a:picLocks/>
          </p:cNvPicPr>
          <p:nvPr/>
        </p:nvPicPr>
        <p:blipFill>
          <a:blip r:embed="rId3"/>
          <a:stretch>
            <a:fillRect/>
          </a:stretch>
        </p:blipFill>
        <p:spPr>
          <a:xfrm>
            <a:off x="0" y="5276087"/>
            <a:ext cx="3810000" cy="3810000"/>
          </a:xfrm>
          <a:prstGeom prst="rect">
            <a:avLst/>
          </a:prstGeom>
        </p:spPr>
      </p:pic>
      <p:sp>
        <p:nvSpPr>
          <p:cNvPr id="7" name="TextBox 6">
            <a:extLst>
              <a:ext uri="{FF2B5EF4-FFF2-40B4-BE49-F238E27FC236}">
                <a16:creationId xmlns:a16="http://schemas.microsoft.com/office/drawing/2014/main" id="{644830A3-FA4A-5E4D-8DC2-8F26FE5704C0}"/>
              </a:ext>
            </a:extLst>
          </p:cNvPr>
          <p:cNvSpPr txBox="1"/>
          <p:nvPr/>
        </p:nvSpPr>
        <p:spPr>
          <a:xfrm>
            <a:off x="1274058" y="9136814"/>
            <a:ext cx="1261884" cy="646331"/>
          </a:xfrm>
          <a:prstGeom prst="rect">
            <a:avLst/>
          </a:prstGeom>
          <a:noFill/>
        </p:spPr>
        <p:txBody>
          <a:bodyPr wrap="none" rtlCol="0">
            <a:spAutoFit/>
          </a:bodyPr>
          <a:lstStyle/>
          <a:p>
            <a:pPr algn="ctr"/>
            <a:r>
              <a:rPr lang="en-US" b="1" dirty="0"/>
              <a:t>stack</a:t>
            </a:r>
          </a:p>
        </p:txBody>
      </p:sp>
    </p:spTree>
    <p:extLst>
      <p:ext uri="{BB962C8B-B14F-4D97-AF65-F5344CB8AC3E}">
        <p14:creationId xmlns:p14="http://schemas.microsoft.com/office/powerpoint/2010/main" val="2045444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2960" y="640080"/>
            <a:ext cx="23091729" cy="124358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D61C47-E5D2-0149-8B86-4773CCAC3729}"/>
              </a:ext>
            </a:extLst>
          </p:cNvPr>
          <p:cNvSpPr>
            <a:spLocks noGrp="1"/>
          </p:cNvSpPr>
          <p:nvPr>
            <p:ph type="title"/>
          </p:nvPr>
        </p:nvSpPr>
        <p:spPr>
          <a:xfrm>
            <a:off x="1675963" y="1927754"/>
            <a:ext cx="6986904" cy="9860492"/>
          </a:xfrm>
        </p:spPr>
        <p:txBody>
          <a:bodyPr vert="horz" lIns="91440" tIns="45720" rIns="91440" bIns="45720" rtlCol="0" anchor="ctr">
            <a:normAutofit/>
          </a:bodyPr>
          <a:lstStyle/>
          <a:p>
            <a:pPr algn="r" defTabSz="914400"/>
            <a:r>
              <a:rPr lang="en-US" sz="4400" kern="1200">
                <a:solidFill>
                  <a:schemeClr val="accent1"/>
                </a:solidFill>
                <a:latin typeface="+mj-lt"/>
                <a:ea typeface="+mj-ea"/>
                <a:cs typeface="+mj-cs"/>
              </a:rPr>
              <a:t>ESS Payoff</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06167" y="4114800"/>
            <a:ext cx="0" cy="5486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938A949E-FE69-AF49-AC94-839DE7FF45E1}"/>
              </a:ext>
            </a:extLst>
          </p:cNvPr>
          <p:cNvSpPr>
            <a:spLocks noGrp="1"/>
          </p:cNvSpPr>
          <p:nvPr>
            <p:ph type="body" sz="quarter" idx="10"/>
          </p:nvPr>
        </p:nvSpPr>
        <p:spPr>
          <a:xfrm>
            <a:off x="9949470" y="1927754"/>
            <a:ext cx="12752216" cy="9860492"/>
          </a:xfrm>
        </p:spPr>
        <p:txBody>
          <a:bodyPr vert="horz" lIns="91440" tIns="45720" rIns="91440" bIns="45720" rtlCol="0" anchor="ctr">
            <a:normAutofit/>
          </a:bodyPr>
          <a:lstStyle/>
          <a:p>
            <a:pPr indent="-228600" defTabSz="914400"/>
            <a:r>
              <a:rPr lang="en-US" dirty="0">
                <a:solidFill>
                  <a:srgbClr val="000000"/>
                </a:solidFill>
                <a:latin typeface="+mn-lt"/>
                <a:ea typeface="+mn-ea"/>
                <a:cs typeface="+mn-cs"/>
              </a:rPr>
              <a:t>Able to implement plan repair through backjumping using ESS.</a:t>
            </a:r>
          </a:p>
          <a:p>
            <a:pPr indent="-228600" defTabSz="914400"/>
            <a:r>
              <a:rPr lang="en-US" dirty="0">
                <a:solidFill>
                  <a:srgbClr val="000000"/>
                </a:solidFill>
                <a:latin typeface="+mn-lt"/>
                <a:ea typeface="+mn-ea"/>
                <a:cs typeface="+mn-cs"/>
              </a:rPr>
              <a:t>Fewer stack overflows.</a:t>
            </a:r>
          </a:p>
          <a:p>
            <a:pPr indent="-228600" defTabSz="914400"/>
            <a:r>
              <a:rPr lang="en-US" dirty="0">
                <a:solidFill>
                  <a:srgbClr val="000000"/>
                </a:solidFill>
                <a:latin typeface="+mn-lt"/>
                <a:ea typeface="+mn-ea"/>
                <a:cs typeface="+mn-cs"/>
              </a:rPr>
              <a:t>Somewhat to our surprise, consistently more efficient than using the process stack.</a:t>
            </a:r>
          </a:p>
          <a:p>
            <a:pPr indent="-228600" defTabSz="914400"/>
            <a:r>
              <a:rPr lang="en-US" dirty="0">
                <a:solidFill>
                  <a:srgbClr val="000000"/>
                </a:solidFill>
                <a:latin typeface="+mn-lt"/>
                <a:ea typeface="+mn-ea"/>
                <a:cs typeface="+mn-cs"/>
              </a:rPr>
              <a:t>More elegant code by packaging the state variables of the search into an object.</a:t>
            </a:r>
          </a:p>
          <a:p>
            <a:pPr marL="457200" indent="0" defTabSz="914400">
              <a:buNone/>
            </a:pPr>
            <a:endParaRPr lang="en-US" dirty="0">
              <a:solidFill>
                <a:srgbClr val="000000"/>
              </a:solidFill>
              <a:latin typeface="+mn-lt"/>
              <a:ea typeface="+mn-ea"/>
              <a:cs typeface="+mn-cs"/>
            </a:endParaRPr>
          </a:p>
        </p:txBody>
      </p:sp>
      <p:sp>
        <p:nvSpPr>
          <p:cNvPr id="6" name="Text Placeholder 2">
            <a:extLst>
              <a:ext uri="{FF2B5EF4-FFF2-40B4-BE49-F238E27FC236}">
                <a16:creationId xmlns:a16="http://schemas.microsoft.com/office/drawing/2014/main" id="{FE0E5785-CBF4-0A4C-AFC1-6B38568B121B}"/>
              </a:ext>
            </a:extLst>
          </p:cNvPr>
          <p:cNvSpPr txBox="1">
            <a:spLocks/>
          </p:cNvSpPr>
          <p:nvPr/>
        </p:nvSpPr>
        <p:spPr>
          <a:xfrm>
            <a:off x="2926088" y="9317736"/>
            <a:ext cx="19775598" cy="4041648"/>
          </a:xfrm>
          <a:prstGeom prst="rect">
            <a:avLst/>
          </a:prstGeom>
        </p:spPr>
        <p:txBody>
          <a:bodyPr vert="horz" lIns="91440" tIns="45720" rIns="91440" bIns="45720" rtlCol="0" anchor="ctr">
            <a:normAutofit/>
          </a:bodyPr>
          <a:lstStyle>
            <a:lvl1pPr marL="685800" indent="-685800" algn="l" defTabSz="1828434" rtl="0" eaLnBrk="1" latinLnBrk="0" hangingPunct="1">
              <a:lnSpc>
                <a:spcPct val="90000"/>
              </a:lnSpc>
              <a:spcBef>
                <a:spcPts val="2000"/>
              </a:spcBef>
              <a:buFont typeface="Arial" panose="020B0604020202020204" pitchFamily="34" charset="0"/>
              <a:buChar char="•"/>
              <a:defRPr lang="en-US" sz="4800" b="0" i="0" kern="1200" baseline="0">
                <a:solidFill>
                  <a:schemeClr val="tx2"/>
                </a:solidFill>
                <a:effectLst/>
                <a:latin typeface="Palatino" pitchFamily="2" charset="77"/>
                <a:ea typeface="Palatino" pitchFamily="2" charset="77"/>
                <a:cs typeface="Palatino" pitchFamily="2" charset="77"/>
              </a:defRPr>
            </a:lvl1pPr>
            <a:lvl2pPr marL="1485717" indent="-571500" algn="l" defTabSz="1828434" rtl="0" eaLnBrk="1" latinLnBrk="0" hangingPunct="1">
              <a:lnSpc>
                <a:spcPct val="90000"/>
              </a:lnSpc>
              <a:spcBef>
                <a:spcPts val="1000"/>
              </a:spcBef>
              <a:buFont typeface="Arial" panose="020B0604020202020204" pitchFamily="34" charset="0"/>
              <a:buChar char="•"/>
              <a:defRPr lang="en-US" sz="4000" b="0" i="0" kern="1200" baseline="0">
                <a:solidFill>
                  <a:schemeClr val="tx2"/>
                </a:solidFill>
                <a:effectLst/>
                <a:latin typeface="Palatino" pitchFamily="2" charset="77"/>
                <a:ea typeface="Palatino" pitchFamily="2" charset="77"/>
                <a:cs typeface="Palatino" pitchFamily="2" charset="77"/>
              </a:defRPr>
            </a:lvl2pPr>
            <a:lvl3pPr marL="2399934" indent="-571500" algn="l" defTabSz="1828434" rtl="0" eaLnBrk="1" latinLnBrk="0" hangingPunct="1">
              <a:lnSpc>
                <a:spcPct val="90000"/>
              </a:lnSpc>
              <a:spcBef>
                <a:spcPts val="1000"/>
              </a:spcBef>
              <a:buFont typeface="Arial" panose="020B0604020202020204" pitchFamily="34" charset="0"/>
              <a:buChar char="•"/>
              <a:defRPr lang="en-US" sz="3600" b="0" i="0" kern="1200" baseline="0">
                <a:solidFill>
                  <a:schemeClr val="tx2"/>
                </a:solidFill>
                <a:effectLst/>
                <a:latin typeface="Palatino" pitchFamily="2" charset="77"/>
                <a:ea typeface="Palatino" pitchFamily="2" charset="77"/>
                <a:cs typeface="Palatino" pitchFamily="2" charset="77"/>
              </a:defRPr>
            </a:lvl3pPr>
            <a:lvl4pPr marL="3199851" indent="-457200" algn="l" defTabSz="1828434" rtl="0" eaLnBrk="1" latinLnBrk="0" hangingPunct="1">
              <a:lnSpc>
                <a:spcPct val="90000"/>
              </a:lnSpc>
              <a:spcBef>
                <a:spcPts val="1000"/>
              </a:spcBef>
              <a:buFont typeface="Arial" panose="020B0604020202020204" pitchFamily="34" charset="0"/>
              <a:buChar char="•"/>
              <a:defRPr lang="en-US" sz="3600" b="0" i="0" kern="1200" baseline="0">
                <a:solidFill>
                  <a:schemeClr val="tx2"/>
                </a:solidFill>
                <a:effectLst/>
                <a:latin typeface="Palatino" pitchFamily="2" charset="77"/>
                <a:ea typeface="Palatino" pitchFamily="2" charset="77"/>
                <a:cs typeface="Palatino" pitchFamily="2" charset="77"/>
              </a:defRPr>
            </a:lvl4pPr>
            <a:lvl5pPr marL="4114068" indent="-457200" algn="l" defTabSz="1828434" rtl="0" eaLnBrk="1" latinLnBrk="0" hangingPunct="1">
              <a:lnSpc>
                <a:spcPct val="90000"/>
              </a:lnSpc>
              <a:spcBef>
                <a:spcPts val="1000"/>
              </a:spcBef>
              <a:buFont typeface="Arial" panose="020B0604020202020204" pitchFamily="34" charset="0"/>
              <a:buChar char="•"/>
              <a:defRPr lang="en-US" sz="3600" b="0" i="0" kern="1200" baseline="0">
                <a:solidFill>
                  <a:schemeClr val="tx2"/>
                </a:solidFill>
                <a:effectLst/>
                <a:latin typeface="Palatino" pitchFamily="2" charset="77"/>
                <a:ea typeface="Palatino" pitchFamily="2" charset="77"/>
                <a:cs typeface="Palatino" pitchFamily="2" charset="77"/>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400">
              <a:buNone/>
            </a:pPr>
            <a:r>
              <a:rPr lang="en-US" b="1" dirty="0">
                <a:solidFill>
                  <a:srgbClr val="000000"/>
                </a:solidFill>
              </a:rPr>
              <a:t>Virtual Machine approach a generally good one for search programs.</a:t>
            </a:r>
          </a:p>
        </p:txBody>
      </p:sp>
    </p:spTree>
    <p:extLst>
      <p:ext uri="{BB962C8B-B14F-4D97-AF65-F5344CB8AC3E}">
        <p14:creationId xmlns:p14="http://schemas.microsoft.com/office/powerpoint/2010/main" val="69821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427B3-F67D-664D-9275-A072C68EEC96}"/>
              </a:ext>
            </a:extLst>
          </p:cNvPr>
          <p:cNvSpPr>
            <a:spLocks noGrp="1"/>
          </p:cNvSpPr>
          <p:nvPr>
            <p:ph type="title"/>
          </p:nvPr>
        </p:nvSpPr>
        <p:spPr/>
        <p:txBody>
          <a:bodyPr vert="horz" lIns="91440" tIns="45720" rIns="91440" bIns="45720" rtlCol="0" anchor="ctr">
            <a:normAutofit/>
          </a:bodyPr>
          <a:lstStyle/>
          <a:p>
            <a:pPr defTabSz="914400"/>
            <a:r>
              <a:rPr lang="en-US" sz="6000" kern="1200" dirty="0">
                <a:solidFill>
                  <a:schemeClr val="accent1"/>
                </a:solidFill>
                <a:latin typeface="+mj-lt"/>
                <a:ea typeface="+mj-ea"/>
                <a:cs typeface="+mj-cs"/>
              </a:rPr>
              <a:t>Maintaining and Enhancing a Planning System in Common Lisp</a:t>
            </a:r>
          </a:p>
        </p:txBody>
      </p:sp>
      <p:sp>
        <p:nvSpPr>
          <p:cNvPr id="3" name="Text Placeholder 2">
            <a:extLst>
              <a:ext uri="{FF2B5EF4-FFF2-40B4-BE49-F238E27FC236}">
                <a16:creationId xmlns:a16="http://schemas.microsoft.com/office/drawing/2014/main" id="{590DE329-DDFB-764D-8A3A-9E3FE15FD652}"/>
              </a:ext>
            </a:extLst>
          </p:cNvPr>
          <p:cNvSpPr>
            <a:spLocks noGrp="1"/>
          </p:cNvSpPr>
          <p:nvPr>
            <p:ph type="body" sz="quarter" idx="10"/>
          </p:nvPr>
        </p:nvSpPr>
        <p:spPr/>
        <p:txBody>
          <a:bodyPr vert="horz" lIns="91440" tIns="45720" rIns="91440" bIns="45720" rtlCol="0" anchor="ctr">
            <a:normAutofit fontScale="92500" lnSpcReduction="20000"/>
          </a:bodyPr>
          <a:lstStyle/>
          <a:p>
            <a:pPr indent="-228600" defTabSz="914400"/>
            <a:r>
              <a:rPr lang="en-US" dirty="0">
                <a:solidFill>
                  <a:srgbClr val="000000"/>
                </a:solidFill>
                <a:latin typeface="+mn-lt"/>
                <a:ea typeface="+mn-ea"/>
                <a:cs typeface="+mn-cs"/>
              </a:rPr>
              <a:t>Lessons from 15+ years of work with the </a:t>
            </a:r>
            <a:r>
              <a:rPr lang="en-US" cap="small" dirty="0">
                <a:solidFill>
                  <a:srgbClr val="000000"/>
                </a:solidFill>
                <a:latin typeface="+mn-lt"/>
                <a:ea typeface="+mn-ea"/>
                <a:cs typeface="+mn-cs"/>
              </a:rPr>
              <a:t>Shop</a:t>
            </a:r>
            <a:r>
              <a:rPr lang="en-US" dirty="0">
                <a:solidFill>
                  <a:srgbClr val="000000"/>
                </a:solidFill>
                <a:latin typeface="+mn-lt"/>
                <a:ea typeface="+mn-ea"/>
                <a:cs typeface="+mn-cs"/>
              </a:rPr>
              <a:t> family of AI Planners, culminating in the recent release of </a:t>
            </a:r>
            <a:r>
              <a:rPr lang="en-US" cap="small" dirty="0">
                <a:solidFill>
                  <a:srgbClr val="000000"/>
                </a:solidFill>
                <a:latin typeface="+mn-lt"/>
                <a:ea typeface="+mn-ea"/>
                <a:cs typeface="+mn-cs"/>
              </a:rPr>
              <a:t>Shop3</a:t>
            </a:r>
            <a:r>
              <a:rPr lang="en-US" dirty="0">
                <a:solidFill>
                  <a:srgbClr val="000000"/>
                </a:solidFill>
                <a:latin typeface="+mn-lt"/>
                <a:ea typeface="+mn-ea"/>
                <a:cs typeface="+mn-cs"/>
              </a:rPr>
              <a:t>.</a:t>
            </a:r>
          </a:p>
          <a:p>
            <a:pPr indent="-228600" defTabSz="914400"/>
            <a:r>
              <a:rPr lang="en-US" dirty="0">
                <a:solidFill>
                  <a:srgbClr val="000000"/>
                </a:solidFill>
                <a:latin typeface="+mn-lt"/>
                <a:ea typeface="+mn-ea"/>
                <a:cs typeface="+mn-cs"/>
              </a:rPr>
              <a:t>Shop3 is a large CL system (~75 files, 20,000 </a:t>
            </a:r>
            <a:r>
              <a:rPr lang="en-US" dirty="0" err="1">
                <a:solidFill>
                  <a:srgbClr val="000000"/>
                </a:solidFill>
                <a:latin typeface="+mn-lt"/>
                <a:ea typeface="+mn-ea"/>
                <a:cs typeface="+mn-cs"/>
              </a:rPr>
              <a:t>loc</a:t>
            </a:r>
            <a:r>
              <a:rPr lang="en-US" dirty="0">
                <a:solidFill>
                  <a:srgbClr val="000000"/>
                </a:solidFill>
                <a:latin typeface="+mn-lt"/>
                <a:ea typeface="+mn-ea"/>
                <a:cs typeface="+mn-cs"/>
              </a:rPr>
              <a:t>, plus 185 files of test data).</a:t>
            </a:r>
          </a:p>
          <a:p>
            <a:pPr indent="-228600" defTabSz="914400"/>
            <a:r>
              <a:rPr lang="en-US" dirty="0">
                <a:solidFill>
                  <a:srgbClr val="000000"/>
                </a:solidFill>
                <a:latin typeface="+mn-lt"/>
                <a:ea typeface="+mn-ea"/>
                <a:cs typeface="+mn-cs"/>
              </a:rPr>
              <a:t>Lessons learned:</a:t>
            </a:r>
          </a:p>
          <a:p>
            <a:pPr lvl="1" indent="-228600" defTabSz="914400"/>
            <a:r>
              <a:rPr lang="en-US" dirty="0">
                <a:solidFill>
                  <a:srgbClr val="000000"/>
                </a:solidFill>
                <a:latin typeface="+mn-lt"/>
                <a:ea typeface="+mn-ea"/>
                <a:cs typeface="+mn-cs"/>
              </a:rPr>
              <a:t>Advantages of CL:</a:t>
            </a:r>
          </a:p>
          <a:p>
            <a:pPr lvl="2" indent="-228600" defTabSz="914400"/>
            <a:r>
              <a:rPr lang="en-US" dirty="0">
                <a:solidFill>
                  <a:srgbClr val="000000"/>
                </a:solidFill>
                <a:latin typeface="+mn-lt"/>
                <a:ea typeface="+mn-ea"/>
                <a:cs typeface="+mn-cs"/>
              </a:rPr>
              <a:t>S-expressions provide excellent support for symbolic computation.</a:t>
            </a:r>
          </a:p>
          <a:p>
            <a:pPr lvl="2" indent="-228600" defTabSz="914400"/>
            <a:r>
              <a:rPr lang="en-US" cap="small" dirty="0">
                <a:solidFill>
                  <a:srgbClr val="000000"/>
                </a:solidFill>
                <a:latin typeface="+mn-lt"/>
                <a:ea typeface="+mn-ea"/>
                <a:cs typeface="+mn-cs"/>
              </a:rPr>
              <a:t>Clos</a:t>
            </a:r>
            <a:r>
              <a:rPr lang="en-US" dirty="0">
                <a:solidFill>
                  <a:srgbClr val="000000"/>
                </a:solidFill>
                <a:latin typeface="+mn-lt"/>
                <a:ea typeface="+mn-ea"/>
                <a:cs typeface="+mn-cs"/>
              </a:rPr>
              <a:t> and generic functions ease the addition of new features to existing software artifacts.</a:t>
            </a:r>
          </a:p>
          <a:p>
            <a:pPr lvl="3" indent="-228600" defTabSz="914400"/>
            <a:r>
              <a:rPr lang="en-US" dirty="0">
                <a:solidFill>
                  <a:srgbClr val="000000"/>
                </a:solidFill>
                <a:latin typeface="+mn-lt"/>
                <a:ea typeface="+mn-ea"/>
                <a:cs typeface="+mn-cs"/>
              </a:rPr>
              <a:t>Good for maintenance </a:t>
            </a:r>
            <a:r>
              <a:rPr lang="en-US" b="1" i="1" dirty="0">
                <a:solidFill>
                  <a:srgbClr val="000000"/>
                </a:solidFill>
                <a:latin typeface="+mn-lt"/>
                <a:ea typeface="+mn-ea"/>
                <a:cs typeface="+mn-cs"/>
              </a:rPr>
              <a:t>and</a:t>
            </a:r>
            <a:r>
              <a:rPr lang="en-US" i="1" dirty="0">
                <a:solidFill>
                  <a:srgbClr val="000000"/>
                </a:solidFill>
                <a:latin typeface="+mn-lt"/>
                <a:ea typeface="+mn-ea"/>
                <a:cs typeface="+mn-cs"/>
              </a:rPr>
              <a:t> </a:t>
            </a:r>
            <a:endParaRPr lang="en-US" dirty="0">
              <a:solidFill>
                <a:srgbClr val="000000"/>
              </a:solidFill>
              <a:latin typeface="+mn-lt"/>
              <a:ea typeface="+mn-ea"/>
              <a:cs typeface="+mn-cs"/>
            </a:endParaRPr>
          </a:p>
          <a:p>
            <a:pPr lvl="3" indent="-228600" defTabSz="914400"/>
            <a:r>
              <a:rPr lang="en-US" dirty="0">
                <a:solidFill>
                  <a:srgbClr val="000000"/>
                </a:solidFill>
                <a:latin typeface="+mn-lt"/>
                <a:ea typeface="+mn-ea"/>
                <a:cs typeface="+mn-cs"/>
              </a:rPr>
              <a:t>Good for exploratory planning.</a:t>
            </a:r>
          </a:p>
          <a:p>
            <a:pPr lvl="2" indent="-228600" defTabSz="914400"/>
            <a:r>
              <a:rPr lang="en-US" dirty="0">
                <a:solidFill>
                  <a:srgbClr val="000000"/>
                </a:solidFill>
                <a:latin typeface="+mn-lt"/>
                <a:ea typeface="+mn-ea"/>
                <a:cs typeface="+mn-cs"/>
              </a:rPr>
              <a:t>Testing with </a:t>
            </a:r>
            <a:r>
              <a:rPr lang="en-US" dirty="0" err="1">
                <a:solidFill>
                  <a:srgbClr val="000000"/>
                </a:solidFill>
                <a:latin typeface="+mn-lt"/>
                <a:ea typeface="+mn-ea"/>
                <a:cs typeface="+mn-cs"/>
              </a:rPr>
              <a:t>FiveAM</a:t>
            </a:r>
            <a:r>
              <a:rPr lang="en-US" dirty="0">
                <a:solidFill>
                  <a:srgbClr val="000000"/>
                </a:solidFill>
                <a:latin typeface="+mn-lt"/>
                <a:ea typeface="+mn-ea"/>
                <a:cs typeface="+mn-cs"/>
              </a:rPr>
              <a:t> is easy and worthwhile.</a:t>
            </a:r>
          </a:p>
          <a:p>
            <a:pPr lvl="1" indent="-228600" defTabSz="914400"/>
            <a:r>
              <a:rPr lang="en-US" dirty="0">
                <a:solidFill>
                  <a:srgbClr val="000000"/>
                </a:solidFill>
                <a:latin typeface="+mn-lt"/>
                <a:ea typeface="+mn-ea"/>
                <a:cs typeface="+mn-cs"/>
              </a:rPr>
              <a:t>Disadvantages:</a:t>
            </a:r>
          </a:p>
          <a:p>
            <a:pPr lvl="2" indent="-228600" defTabSz="914400"/>
            <a:r>
              <a:rPr lang="en-US" dirty="0">
                <a:solidFill>
                  <a:srgbClr val="000000"/>
                </a:solidFill>
                <a:latin typeface="+mn-lt"/>
                <a:ea typeface="+mn-ea"/>
                <a:cs typeface="+mn-cs"/>
              </a:rPr>
              <a:t>Temptation to use s-expressions </a:t>
            </a:r>
            <a:r>
              <a:rPr lang="en-US" b="1" i="1" dirty="0">
                <a:solidFill>
                  <a:srgbClr val="000000"/>
                </a:solidFill>
                <a:latin typeface="+mn-lt"/>
                <a:ea typeface="+mn-ea"/>
                <a:cs typeface="+mn-cs"/>
              </a:rPr>
              <a:t>instead of data structures </a:t>
            </a:r>
            <a:r>
              <a:rPr lang="en-US" dirty="0">
                <a:solidFill>
                  <a:srgbClr val="000000"/>
                </a:solidFill>
                <a:latin typeface="+mn-lt"/>
                <a:ea typeface="+mn-ea"/>
                <a:cs typeface="+mn-cs"/>
              </a:rPr>
              <a:t>should be resisted. </a:t>
            </a:r>
          </a:p>
          <a:p>
            <a:pPr lvl="2" indent="-228600" defTabSz="914400"/>
            <a:r>
              <a:rPr lang="en-US" dirty="0">
                <a:solidFill>
                  <a:srgbClr val="000000"/>
                </a:solidFill>
                <a:latin typeface="+mn-lt"/>
                <a:ea typeface="+mn-ea"/>
                <a:cs typeface="+mn-cs"/>
              </a:rPr>
              <a:t>Relatively poor compile-time checking.</a:t>
            </a:r>
          </a:p>
          <a:p>
            <a:pPr lvl="2" indent="-228600" defTabSz="914400"/>
            <a:r>
              <a:rPr lang="en-US" dirty="0">
                <a:solidFill>
                  <a:srgbClr val="000000"/>
                </a:solidFill>
                <a:latin typeface="+mn-lt"/>
                <a:ea typeface="+mn-ea"/>
                <a:cs typeface="+mn-cs"/>
              </a:rPr>
              <a:t>Half-baked DSLs.</a:t>
            </a:r>
          </a:p>
          <a:p>
            <a:pPr lvl="2" indent="-228600" defTabSz="914400"/>
            <a:r>
              <a:rPr lang="en-US" dirty="0">
                <a:solidFill>
                  <a:srgbClr val="000000"/>
                </a:solidFill>
                <a:latin typeface="+mn-lt"/>
                <a:ea typeface="+mn-ea"/>
                <a:cs typeface="+mn-cs"/>
              </a:rPr>
              <a:t>Meta-programming needs meta-debugging tools.</a:t>
            </a:r>
          </a:p>
          <a:p>
            <a:pPr lvl="1" indent="-228600" defTabSz="914400"/>
            <a:r>
              <a:rPr lang="en-US" i="1" dirty="0">
                <a:solidFill>
                  <a:srgbClr val="000000"/>
                </a:solidFill>
              </a:rPr>
              <a:t>All of the conventional software engineering rules still apply.</a:t>
            </a:r>
          </a:p>
          <a:p>
            <a:pPr lvl="2" indent="-228600" defTabSz="914400"/>
            <a:endParaRPr lang="en-US" dirty="0">
              <a:solidFill>
                <a:srgbClr val="000000"/>
              </a:solidFill>
              <a:latin typeface="+mn-lt"/>
              <a:ea typeface="+mn-ea"/>
              <a:cs typeface="+mn-cs"/>
            </a:endParaRPr>
          </a:p>
        </p:txBody>
      </p:sp>
    </p:spTree>
    <p:extLst>
      <p:ext uri="{BB962C8B-B14F-4D97-AF65-F5344CB8AC3E}">
        <p14:creationId xmlns:p14="http://schemas.microsoft.com/office/powerpoint/2010/main" val="2230054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2960" y="640080"/>
            <a:ext cx="23091729" cy="124358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F427B3-F67D-664D-9275-A072C68EEC96}"/>
              </a:ext>
            </a:extLst>
          </p:cNvPr>
          <p:cNvSpPr>
            <a:spLocks noGrp="1"/>
          </p:cNvSpPr>
          <p:nvPr>
            <p:ph type="title"/>
          </p:nvPr>
        </p:nvSpPr>
        <p:spPr>
          <a:xfrm>
            <a:off x="1675963" y="1927754"/>
            <a:ext cx="6986904" cy="9860492"/>
          </a:xfrm>
        </p:spPr>
        <p:txBody>
          <a:bodyPr vert="horz" lIns="91440" tIns="45720" rIns="91440" bIns="45720" rtlCol="0" anchor="ctr">
            <a:normAutofit/>
          </a:bodyPr>
          <a:lstStyle/>
          <a:p>
            <a:pPr algn="r" defTabSz="914400"/>
            <a:r>
              <a:rPr lang="en-US" sz="6000" kern="1200" dirty="0">
                <a:solidFill>
                  <a:schemeClr val="accent1"/>
                </a:solidFill>
                <a:latin typeface="+mj-lt"/>
                <a:ea typeface="+mj-ea"/>
                <a:cs typeface="+mj-cs"/>
              </a:rPr>
              <a:t>Contributions of Common Lisp</a:t>
            </a:r>
            <a:br>
              <a:rPr lang="en-US" sz="6000" kern="1200" dirty="0">
                <a:solidFill>
                  <a:schemeClr val="accent1"/>
                </a:solidFill>
                <a:latin typeface="+mj-lt"/>
                <a:ea typeface="+mj-ea"/>
                <a:cs typeface="+mj-cs"/>
              </a:rPr>
            </a:br>
            <a:br>
              <a:rPr lang="en-US" sz="6000" kern="1200" dirty="0">
                <a:solidFill>
                  <a:schemeClr val="accent1"/>
                </a:solidFill>
                <a:latin typeface="+mj-lt"/>
                <a:ea typeface="+mj-ea"/>
                <a:cs typeface="+mj-cs"/>
              </a:rPr>
            </a:br>
            <a:r>
              <a:rPr lang="en-US" sz="6000" kern="1200" dirty="0">
                <a:solidFill>
                  <a:schemeClr val="accent1"/>
                </a:solidFill>
                <a:latin typeface="+mj-lt"/>
                <a:ea typeface="+mj-ea"/>
                <a:cs typeface="+mj-cs"/>
              </a:rPr>
              <a:t>Hazards of Common Lisp</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06167" y="4114800"/>
            <a:ext cx="0" cy="5486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90DE329-DDFB-764D-8A3A-9E3FE15FD652}"/>
              </a:ext>
            </a:extLst>
          </p:cNvPr>
          <p:cNvSpPr>
            <a:spLocks noGrp="1"/>
          </p:cNvSpPr>
          <p:nvPr>
            <p:ph type="body" sz="quarter" idx="10"/>
          </p:nvPr>
        </p:nvSpPr>
        <p:spPr>
          <a:xfrm>
            <a:off x="9949470" y="1927754"/>
            <a:ext cx="12752216" cy="9860492"/>
          </a:xfrm>
        </p:spPr>
        <p:txBody>
          <a:bodyPr vert="horz" lIns="91440" tIns="45720" rIns="91440" bIns="45720" rtlCol="0" anchor="ctr">
            <a:normAutofit fontScale="92500"/>
          </a:bodyPr>
          <a:lstStyle/>
          <a:p>
            <a:pPr indent="-228600" defTabSz="914400"/>
            <a:r>
              <a:rPr lang="en-US" dirty="0">
                <a:solidFill>
                  <a:srgbClr val="000000"/>
                </a:solidFill>
                <a:latin typeface="+mn-lt"/>
                <a:ea typeface="+mn-ea"/>
                <a:cs typeface="+mn-cs"/>
              </a:rPr>
              <a:t>S-expressions are The Right Thing for unification and symbolic computation.</a:t>
            </a:r>
          </a:p>
          <a:p>
            <a:pPr indent="-228600" defTabSz="914400"/>
            <a:r>
              <a:rPr lang="en-US" dirty="0">
                <a:solidFill>
                  <a:srgbClr val="000000"/>
                </a:solidFill>
                <a:latin typeface="+mn-lt"/>
                <a:ea typeface="+mn-ea"/>
                <a:cs typeface="+mn-cs"/>
              </a:rPr>
              <a:t>Clos provides powerful tools for </a:t>
            </a:r>
            <a:r>
              <a:rPr lang="en-US" b="1" i="1" dirty="0">
                <a:solidFill>
                  <a:srgbClr val="000000"/>
                </a:solidFill>
                <a:latin typeface="+mn-lt"/>
                <a:ea typeface="+mn-ea"/>
                <a:cs typeface="+mn-cs"/>
              </a:rPr>
              <a:t>both</a:t>
            </a:r>
            <a:r>
              <a:rPr lang="en-US" i="1" dirty="0">
                <a:solidFill>
                  <a:srgbClr val="000000"/>
                </a:solidFill>
                <a:latin typeface="+mn-lt"/>
                <a:ea typeface="+mn-ea"/>
                <a:cs typeface="+mn-cs"/>
              </a:rPr>
              <a:t> </a:t>
            </a:r>
            <a:r>
              <a:rPr lang="en-US" dirty="0">
                <a:solidFill>
                  <a:srgbClr val="000000"/>
                </a:solidFill>
                <a:latin typeface="+mn-lt"/>
                <a:ea typeface="+mn-ea"/>
                <a:cs typeface="+mn-cs"/>
              </a:rPr>
              <a:t>software maintenance </a:t>
            </a:r>
            <a:r>
              <a:rPr lang="en-US" i="1" dirty="0">
                <a:solidFill>
                  <a:srgbClr val="000000"/>
                </a:solidFill>
                <a:latin typeface="+mn-lt"/>
                <a:ea typeface="+mn-ea"/>
                <a:cs typeface="+mn-cs"/>
              </a:rPr>
              <a:t>and </a:t>
            </a:r>
            <a:r>
              <a:rPr lang="en-US" dirty="0">
                <a:solidFill>
                  <a:srgbClr val="000000"/>
                </a:solidFill>
                <a:latin typeface="+mn-lt"/>
                <a:ea typeface="+mn-ea"/>
                <a:cs typeface="+mn-cs"/>
              </a:rPr>
              <a:t>software extension.</a:t>
            </a:r>
          </a:p>
          <a:p>
            <a:pPr indent="-228600" defTabSz="914400"/>
            <a:r>
              <a:rPr lang="en-US" dirty="0">
                <a:solidFill>
                  <a:srgbClr val="000000"/>
                </a:solidFill>
                <a:latin typeface="+mn-lt"/>
                <a:ea typeface="+mn-ea"/>
                <a:cs typeface="+mn-cs"/>
              </a:rPr>
              <a:t>Procedural attachment is convenient and powerful.</a:t>
            </a:r>
          </a:p>
          <a:p>
            <a:pPr indent="-228600" defTabSz="914400"/>
            <a:endParaRPr lang="en-US" dirty="0">
              <a:solidFill>
                <a:srgbClr val="000000"/>
              </a:solidFill>
              <a:latin typeface="+mn-lt"/>
              <a:ea typeface="+mn-ea"/>
              <a:cs typeface="+mn-cs"/>
            </a:endParaRPr>
          </a:p>
          <a:p>
            <a:pPr indent="-228600" defTabSz="914400"/>
            <a:r>
              <a:rPr lang="en-US" dirty="0">
                <a:solidFill>
                  <a:srgbClr val="000000"/>
                </a:solidFill>
                <a:latin typeface="+mn-lt"/>
                <a:ea typeface="+mn-ea"/>
                <a:cs typeface="+mn-cs"/>
              </a:rPr>
              <a:t>Temptation to use s-expressions instead of data structures. Breaks runtime error-checking.</a:t>
            </a:r>
          </a:p>
          <a:p>
            <a:pPr indent="-228600" defTabSz="914400"/>
            <a:r>
              <a:rPr lang="en-US" dirty="0">
                <a:solidFill>
                  <a:srgbClr val="000000"/>
                </a:solidFill>
                <a:latin typeface="+mn-lt"/>
                <a:ea typeface="+mn-ea"/>
                <a:cs typeface="+mn-cs"/>
              </a:rPr>
              <a:t>Relatively poor compile-time checking.</a:t>
            </a:r>
          </a:p>
          <a:p>
            <a:pPr indent="-228600" defTabSz="914400"/>
            <a:r>
              <a:rPr lang="en-US" dirty="0">
                <a:solidFill>
                  <a:srgbClr val="000000"/>
                </a:solidFill>
                <a:latin typeface="+mn-lt"/>
                <a:ea typeface="+mn-ea"/>
                <a:cs typeface="+mn-cs"/>
              </a:rPr>
              <a:t>Half-baked DSLs.</a:t>
            </a:r>
          </a:p>
          <a:p>
            <a:pPr indent="-228600" defTabSz="914400"/>
            <a:r>
              <a:rPr lang="en-US" dirty="0">
                <a:solidFill>
                  <a:srgbClr val="000000"/>
                </a:solidFill>
                <a:latin typeface="+mn-lt"/>
                <a:ea typeface="+mn-ea"/>
                <a:cs typeface="+mn-cs"/>
              </a:rPr>
              <a:t>Meta-programming needs meta-debugging tools.</a:t>
            </a:r>
          </a:p>
        </p:txBody>
      </p:sp>
    </p:spTree>
    <p:extLst>
      <p:ext uri="{BB962C8B-B14F-4D97-AF65-F5344CB8AC3E}">
        <p14:creationId xmlns:p14="http://schemas.microsoft.com/office/powerpoint/2010/main" val="2037397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8" name="TextBox 7"/>
          <p:cNvSpPr txBox="1"/>
          <p:nvPr/>
        </p:nvSpPr>
        <p:spPr>
          <a:xfrm>
            <a:off x="5170462" y="6425059"/>
            <a:ext cx="14097686" cy="1938992"/>
          </a:xfrm>
          <a:prstGeom prst="rect">
            <a:avLst/>
          </a:prstGeom>
          <a:noFill/>
        </p:spPr>
        <p:txBody>
          <a:bodyPr wrap="square" rtlCol="0">
            <a:spAutoFit/>
          </a:bodyPr>
          <a:lstStyle/>
          <a:p>
            <a:pPr algn="ctr"/>
            <a:r>
              <a:rPr lang="en-US" sz="6000" b="1" cap="small" spc="600" dirty="0">
                <a:solidFill>
                  <a:schemeClr val="bg1"/>
                </a:solidFill>
                <a:latin typeface="Iowan Old Style Black" panose="02040602040506020204" pitchFamily="18" charset="77"/>
                <a:ea typeface="Playfair Display SC" charset="0"/>
                <a:cs typeface="Playfair Display SC" charset="0"/>
              </a:rPr>
              <a:t>Shop3</a:t>
            </a:r>
            <a:r>
              <a:rPr lang="en-US" sz="6000" b="1" spc="600" dirty="0">
                <a:solidFill>
                  <a:schemeClr val="bg1"/>
                </a:solidFill>
                <a:latin typeface="Iowan Old Style Black" panose="02040602040506020204" pitchFamily="18" charset="77"/>
                <a:ea typeface="Playfair Display SC" charset="0"/>
                <a:cs typeface="Playfair Display SC" charset="0"/>
              </a:rPr>
              <a:t> is now freely available.</a:t>
            </a:r>
          </a:p>
        </p:txBody>
      </p:sp>
      <p:sp>
        <p:nvSpPr>
          <p:cNvPr id="9" name="TextBox 8"/>
          <p:cNvSpPr txBox="1"/>
          <p:nvPr/>
        </p:nvSpPr>
        <p:spPr>
          <a:xfrm>
            <a:off x="6279451" y="9287381"/>
            <a:ext cx="11818748" cy="2039020"/>
          </a:xfrm>
          <a:prstGeom prst="rect">
            <a:avLst/>
          </a:prstGeom>
          <a:noFill/>
        </p:spPr>
        <p:txBody>
          <a:bodyPr wrap="square" rtlCol="0">
            <a:spAutoFit/>
          </a:bodyPr>
          <a:lstStyle/>
          <a:p>
            <a:pPr algn="ctr">
              <a:lnSpc>
                <a:spcPct val="150000"/>
              </a:lnSpc>
            </a:pPr>
            <a:r>
              <a:rPr lang="en-US" sz="4400" b="1" dirty="0">
                <a:solidFill>
                  <a:schemeClr val="bg1"/>
                </a:solidFill>
                <a:latin typeface="Courier" pitchFamily="2" charset="0"/>
                <a:ea typeface="Montserrat Light" charset="0"/>
                <a:cs typeface="Montserrat Light" charset="0"/>
                <a:hlinkClick r:id="rId4">
                  <a:extLst>
                    <a:ext uri="{A12FA001-AC4F-418D-AE19-62706E023703}">
                      <ahyp:hlinkClr xmlns:ahyp="http://schemas.microsoft.com/office/drawing/2018/hyperlinkcolor" val="tx"/>
                    </a:ext>
                  </a:extLst>
                </a:hlinkClick>
              </a:rPr>
              <a:t>https://github.com/shop-planner/</a:t>
            </a:r>
            <a:endParaRPr lang="en-US" sz="4400" b="1" dirty="0">
              <a:solidFill>
                <a:schemeClr val="bg1"/>
              </a:solidFill>
              <a:latin typeface="Courier" pitchFamily="2" charset="0"/>
              <a:ea typeface="Montserrat Light" charset="0"/>
              <a:cs typeface="Montserrat Light" charset="0"/>
            </a:endParaRPr>
          </a:p>
          <a:p>
            <a:pPr algn="ctr">
              <a:lnSpc>
                <a:spcPct val="150000"/>
              </a:lnSpc>
            </a:pPr>
            <a:r>
              <a:rPr lang="en-US" sz="4400" b="1" dirty="0">
                <a:solidFill>
                  <a:schemeClr val="bg1"/>
                </a:solidFill>
                <a:ea typeface="Montserrat Light" charset="0"/>
                <a:cs typeface="Montserrat Light" charset="0"/>
              </a:rPr>
              <a:t>Mozilla Public License.</a:t>
            </a:r>
          </a:p>
        </p:txBody>
      </p:sp>
      <p:cxnSp>
        <p:nvCxnSpPr>
          <p:cNvPr id="7" name="Straight Connector 6"/>
          <p:cNvCxnSpPr/>
          <p:nvPr/>
        </p:nvCxnSpPr>
        <p:spPr>
          <a:xfrm>
            <a:off x="10393680" y="8717280"/>
            <a:ext cx="35862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hape 2943"/>
          <p:cNvSpPr/>
          <p:nvPr/>
        </p:nvSpPr>
        <p:spPr>
          <a:xfrm>
            <a:off x="11408027" y="3885878"/>
            <a:ext cx="1545973" cy="1889520"/>
          </a:xfrm>
          <a:custGeom>
            <a:avLst/>
            <a:gdLst/>
            <a:ahLst/>
            <a:cxnLst>
              <a:cxn ang="0">
                <a:pos x="wd2" y="hd2"/>
              </a:cxn>
              <a:cxn ang="5400000">
                <a:pos x="wd2" y="hd2"/>
              </a:cxn>
              <a:cxn ang="10800000">
                <a:pos x="wd2" y="hd2"/>
              </a:cxn>
              <a:cxn ang="16200000">
                <a:pos x="wd2" y="hd2"/>
              </a:cxn>
            </a:cxnLst>
            <a:rect l="0" t="0" r="r" b="b"/>
            <a:pathLst>
              <a:path w="21600" h="21600" extrusionOk="0">
                <a:moveTo>
                  <a:pt x="9600" y="11782"/>
                </a:moveTo>
                <a:lnTo>
                  <a:pt x="9600" y="10800"/>
                </a:lnTo>
                <a:lnTo>
                  <a:pt x="11400" y="10800"/>
                </a:lnTo>
                <a:cubicBezTo>
                  <a:pt x="11732" y="10800"/>
                  <a:pt x="12000" y="10580"/>
                  <a:pt x="12000" y="10309"/>
                </a:cubicBezTo>
                <a:lnTo>
                  <a:pt x="12000" y="2945"/>
                </a:lnTo>
                <a:lnTo>
                  <a:pt x="19940" y="2945"/>
                </a:lnTo>
                <a:lnTo>
                  <a:pt x="16886" y="7111"/>
                </a:lnTo>
                <a:lnTo>
                  <a:pt x="16894" y="7115"/>
                </a:lnTo>
                <a:cubicBezTo>
                  <a:pt x="16840" y="7189"/>
                  <a:pt x="16800" y="7272"/>
                  <a:pt x="16800" y="7364"/>
                </a:cubicBezTo>
                <a:cubicBezTo>
                  <a:pt x="16800" y="7457"/>
                  <a:pt x="16840" y="7538"/>
                  <a:pt x="16894" y="7612"/>
                </a:cubicBezTo>
                <a:lnTo>
                  <a:pt x="16886" y="7616"/>
                </a:lnTo>
                <a:lnTo>
                  <a:pt x="19940" y="11782"/>
                </a:lnTo>
                <a:cubicBezTo>
                  <a:pt x="19940" y="11782"/>
                  <a:pt x="9600" y="11782"/>
                  <a:pt x="9600" y="11782"/>
                </a:cubicBezTo>
                <a:close/>
                <a:moveTo>
                  <a:pt x="1200" y="982"/>
                </a:moveTo>
                <a:lnTo>
                  <a:pt x="10800" y="982"/>
                </a:lnTo>
                <a:lnTo>
                  <a:pt x="10800" y="9818"/>
                </a:lnTo>
                <a:lnTo>
                  <a:pt x="1200" y="9818"/>
                </a:lnTo>
                <a:cubicBezTo>
                  <a:pt x="1200" y="9818"/>
                  <a:pt x="1200" y="982"/>
                  <a:pt x="1200" y="982"/>
                </a:cubicBezTo>
                <a:close/>
                <a:moveTo>
                  <a:pt x="21514" y="12020"/>
                </a:moveTo>
                <a:lnTo>
                  <a:pt x="18100" y="7364"/>
                </a:lnTo>
                <a:lnTo>
                  <a:pt x="21514" y="2707"/>
                </a:lnTo>
                <a:lnTo>
                  <a:pt x="21506" y="2703"/>
                </a:lnTo>
                <a:cubicBezTo>
                  <a:pt x="21560" y="2629"/>
                  <a:pt x="21600" y="2547"/>
                  <a:pt x="21600" y="2455"/>
                </a:cubicBezTo>
                <a:cubicBezTo>
                  <a:pt x="21600" y="2183"/>
                  <a:pt x="21332" y="1964"/>
                  <a:pt x="21000" y="1964"/>
                </a:cubicBezTo>
                <a:lnTo>
                  <a:pt x="12000" y="1964"/>
                </a:lnTo>
                <a:lnTo>
                  <a:pt x="12000" y="491"/>
                </a:lnTo>
                <a:cubicBezTo>
                  <a:pt x="12000" y="220"/>
                  <a:pt x="11732" y="0"/>
                  <a:pt x="11400" y="0"/>
                </a:cubicBezTo>
                <a:lnTo>
                  <a:pt x="600" y="0"/>
                </a:lnTo>
                <a:cubicBezTo>
                  <a:pt x="268" y="0"/>
                  <a:pt x="0" y="220"/>
                  <a:pt x="0" y="491"/>
                </a:cubicBezTo>
                <a:lnTo>
                  <a:pt x="0" y="21109"/>
                </a:lnTo>
                <a:cubicBezTo>
                  <a:pt x="0" y="21380"/>
                  <a:pt x="268" y="21600"/>
                  <a:pt x="600" y="21600"/>
                </a:cubicBezTo>
                <a:cubicBezTo>
                  <a:pt x="932" y="21600"/>
                  <a:pt x="1200" y="21380"/>
                  <a:pt x="1200" y="21109"/>
                </a:cubicBezTo>
                <a:lnTo>
                  <a:pt x="1200" y="10800"/>
                </a:lnTo>
                <a:lnTo>
                  <a:pt x="8400" y="10800"/>
                </a:lnTo>
                <a:lnTo>
                  <a:pt x="8400" y="12273"/>
                </a:lnTo>
                <a:cubicBezTo>
                  <a:pt x="8400" y="12544"/>
                  <a:pt x="8668" y="12764"/>
                  <a:pt x="9000" y="12764"/>
                </a:cubicBezTo>
                <a:lnTo>
                  <a:pt x="21000" y="12764"/>
                </a:lnTo>
                <a:cubicBezTo>
                  <a:pt x="21332" y="12764"/>
                  <a:pt x="21600" y="12544"/>
                  <a:pt x="21600" y="12273"/>
                </a:cubicBezTo>
                <a:cubicBezTo>
                  <a:pt x="21600" y="12181"/>
                  <a:pt x="21560" y="12098"/>
                  <a:pt x="21506" y="12024"/>
                </a:cubicBezTo>
                <a:cubicBezTo>
                  <a:pt x="21506" y="12024"/>
                  <a:pt x="21514" y="12020"/>
                  <a:pt x="21514" y="12020"/>
                </a:cubicBezTo>
                <a:close/>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pic>
        <p:nvPicPr>
          <p:cNvPr id="2" name="Picture 1">
            <a:extLst>
              <a:ext uri="{FF2B5EF4-FFF2-40B4-BE49-F238E27FC236}">
                <a16:creationId xmlns:a16="http://schemas.microsoft.com/office/drawing/2014/main" id="{30377217-8440-454C-858A-B1E77B8278AC}"/>
              </a:ext>
            </a:extLst>
          </p:cNvPr>
          <p:cNvPicPr>
            <a:picLocks noChangeAspect="1"/>
          </p:cNvPicPr>
          <p:nvPr/>
        </p:nvPicPr>
        <p:blipFill>
          <a:blip r:embed="rId5"/>
          <a:stretch>
            <a:fillRect/>
          </a:stretch>
        </p:blipFill>
        <p:spPr>
          <a:xfrm>
            <a:off x="8950325" y="11661940"/>
            <a:ext cx="6477000" cy="787400"/>
          </a:xfrm>
          <a:prstGeom prst="rect">
            <a:avLst/>
          </a:prstGeom>
        </p:spPr>
      </p:pic>
    </p:spTree>
    <p:extLst>
      <p:ext uri="{BB962C8B-B14F-4D97-AF65-F5344CB8AC3E}">
        <p14:creationId xmlns:p14="http://schemas.microsoft.com/office/powerpoint/2010/main" val="1693485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p:cNvSpPr txBox="1"/>
          <p:nvPr/>
        </p:nvSpPr>
        <p:spPr>
          <a:xfrm>
            <a:off x="10991397" y="7560025"/>
            <a:ext cx="10591800" cy="1938992"/>
          </a:xfrm>
          <a:prstGeom prst="rect">
            <a:avLst/>
          </a:prstGeom>
          <a:noFill/>
        </p:spPr>
        <p:txBody>
          <a:bodyPr wrap="square" rtlCol="0">
            <a:spAutoFit/>
          </a:bodyPr>
          <a:lstStyle/>
          <a:p>
            <a:r>
              <a:rPr lang="en-US" sz="6000" b="1" cap="small" spc="600" dirty="0">
                <a:solidFill>
                  <a:schemeClr val="tx2"/>
                </a:solidFill>
                <a:latin typeface="Iowan Old Style Black" panose="02040602040506020204" pitchFamily="18" charset="77"/>
                <a:ea typeface="Playfair Display SC" charset="0"/>
                <a:cs typeface="Playfair Display SC" charset="0"/>
              </a:rPr>
              <a:t>Shop3</a:t>
            </a:r>
            <a:r>
              <a:rPr lang="en-US" sz="6000" b="1" spc="600" dirty="0">
                <a:solidFill>
                  <a:schemeClr val="tx2"/>
                </a:solidFill>
                <a:latin typeface="Iowan Old Style Black" panose="02040602040506020204" pitchFamily="18" charset="77"/>
                <a:ea typeface="Playfair Display SC" charset="0"/>
                <a:cs typeface="Playfair Display SC" charset="0"/>
              </a:rPr>
              <a:t> is now freely available.</a:t>
            </a:r>
          </a:p>
        </p:txBody>
      </p:sp>
      <p:sp>
        <p:nvSpPr>
          <p:cNvPr id="15" name="TextBox 14"/>
          <p:cNvSpPr txBox="1"/>
          <p:nvPr/>
        </p:nvSpPr>
        <p:spPr>
          <a:xfrm>
            <a:off x="10991396" y="10085924"/>
            <a:ext cx="10118271" cy="1862048"/>
          </a:xfrm>
          <a:prstGeom prst="rect">
            <a:avLst/>
          </a:prstGeom>
          <a:noFill/>
        </p:spPr>
        <p:txBody>
          <a:bodyPr wrap="square" rtlCol="0">
            <a:spAutoFit/>
          </a:bodyPr>
          <a:lstStyle/>
          <a:p>
            <a:pPr algn="just">
              <a:lnSpc>
                <a:spcPct val="150000"/>
              </a:lnSpc>
            </a:pPr>
            <a:r>
              <a:rPr lang="en-US" sz="4000" b="1" dirty="0">
                <a:latin typeface="Courier" pitchFamily="2" charset="0"/>
                <a:ea typeface="Montserrat Light" charset="0"/>
                <a:cs typeface="Montserrat Light" charset="0"/>
                <a:hlinkClick r:id="rId2"/>
              </a:rPr>
              <a:t>https://github.com/shop-planner/</a:t>
            </a:r>
            <a:endParaRPr lang="en-US" sz="4000" b="1" dirty="0">
              <a:latin typeface="Courier" pitchFamily="2" charset="0"/>
              <a:ea typeface="Montserrat Light" charset="0"/>
              <a:cs typeface="Montserrat Light" charset="0"/>
            </a:endParaRPr>
          </a:p>
          <a:p>
            <a:pPr algn="just">
              <a:lnSpc>
                <a:spcPct val="150000"/>
              </a:lnSpc>
            </a:pPr>
            <a:r>
              <a:rPr lang="en-US" sz="4000" b="1" dirty="0">
                <a:ea typeface="Montserrat Light" charset="0"/>
                <a:cs typeface="Montserrat Light" charset="0"/>
              </a:rPr>
              <a:t>Mozilla Public License.</a:t>
            </a:r>
          </a:p>
        </p:txBody>
      </p:sp>
      <p:sp>
        <p:nvSpPr>
          <p:cNvPr id="2" name="Picture Placeholder 1"/>
          <p:cNvSpPr>
            <a:spLocks noGrp="1"/>
          </p:cNvSpPr>
          <p:nvPr>
            <p:ph type="pic" sz="quarter" idx="11"/>
          </p:nvPr>
        </p:nvSpPr>
        <p:spPr/>
      </p:sp>
      <p:sp>
        <p:nvSpPr>
          <p:cNvPr id="3" name="Picture Placeholder 2"/>
          <p:cNvSpPr>
            <a:spLocks noGrp="1"/>
          </p:cNvSpPr>
          <p:nvPr>
            <p:ph type="pic" sz="quarter" idx="10"/>
          </p:nvPr>
        </p:nvSpPr>
        <p:spPr/>
      </p:sp>
    </p:spTree>
    <p:extLst>
      <p:ext uri="{BB962C8B-B14F-4D97-AF65-F5344CB8AC3E}">
        <p14:creationId xmlns:p14="http://schemas.microsoft.com/office/powerpoint/2010/main" val="1080411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41C9B-9F4E-234D-9EAD-B8FD684B3431}"/>
              </a:ext>
            </a:extLst>
          </p:cNvPr>
          <p:cNvSpPr>
            <a:spLocks noGrp="1"/>
          </p:cNvSpPr>
          <p:nvPr>
            <p:ph type="title"/>
          </p:nvPr>
        </p:nvSpPr>
        <p:spPr/>
        <p:txBody>
          <a:bodyPr/>
          <a:lstStyle/>
          <a:p>
            <a:r>
              <a:rPr lang="en-US" dirty="0"/>
              <a:t>Limitations of Classical Planning</a:t>
            </a:r>
          </a:p>
        </p:txBody>
      </p:sp>
      <p:sp>
        <p:nvSpPr>
          <p:cNvPr id="3" name="Text Placeholder 2">
            <a:extLst>
              <a:ext uri="{FF2B5EF4-FFF2-40B4-BE49-F238E27FC236}">
                <a16:creationId xmlns:a16="http://schemas.microsoft.com/office/drawing/2014/main" id="{3C5B0F26-98B2-7B42-B735-EE48D9128C64}"/>
              </a:ext>
            </a:extLst>
          </p:cNvPr>
          <p:cNvSpPr>
            <a:spLocks noGrp="1"/>
          </p:cNvSpPr>
          <p:nvPr>
            <p:ph type="body" sz="quarter" idx="10"/>
          </p:nvPr>
        </p:nvSpPr>
        <p:spPr/>
        <p:txBody>
          <a:bodyPr/>
          <a:lstStyle/>
          <a:p>
            <a:r>
              <a:rPr lang="en-US" dirty="0"/>
              <a:t>Even though classical planning is very hard, what it can do is so limited that it is rarely helpful in applications.</a:t>
            </a:r>
          </a:p>
          <a:p>
            <a:pPr lvl="1"/>
            <a:r>
              <a:rPr lang="en-US" dirty="0"/>
              <a:t>Can’t handle continuous quantities: e.g., fuel for the UAVs;</a:t>
            </a:r>
          </a:p>
          <a:p>
            <a:pPr lvl="1"/>
            <a:r>
              <a:rPr lang="en-US" dirty="0"/>
              <a:t>Must be extended to handle time and concurrency;</a:t>
            </a:r>
          </a:p>
          <a:p>
            <a:pPr lvl="1"/>
            <a:r>
              <a:rPr lang="en-US" dirty="0"/>
              <a:t>Can’t create new entities: e.g., plan to make some number of new cars;</a:t>
            </a:r>
          </a:p>
          <a:p>
            <a:pPr lvl="1"/>
            <a:r>
              <a:rPr lang="en-US" dirty="0"/>
              <a:t>Nuisance to handle </a:t>
            </a:r>
            <a:r>
              <a:rPr lang="en-US" i="1" dirty="0"/>
              <a:t>tasks </a:t>
            </a:r>
            <a:r>
              <a:rPr lang="en-US" dirty="0"/>
              <a:t>instead of goals: e.g., the task of running around the track for exercise;</a:t>
            </a:r>
          </a:p>
          <a:p>
            <a:pPr lvl="1"/>
            <a:r>
              <a:rPr lang="en-US" dirty="0"/>
              <a:t>Can’t handle standard operating procedures: e.g., if the patient presents with a heart attack, give them aspirin “just because.”</a:t>
            </a:r>
          </a:p>
          <a:p>
            <a:r>
              <a:rPr lang="en-US" dirty="0"/>
              <a:t>Hacks exist for working around these, but they add up </a:t>
            </a:r>
            <a:r>
              <a:rPr lang="en-US" dirty="0">
                <a:sym typeface="Wingdings" pitchFamily="2" charset="2"/>
              </a:rPr>
              <a:t></a:t>
            </a:r>
            <a:endParaRPr lang="en-US" dirty="0"/>
          </a:p>
        </p:txBody>
      </p:sp>
      <p:pic>
        <p:nvPicPr>
          <p:cNvPr id="6" name="Picture 5">
            <a:extLst>
              <a:ext uri="{FF2B5EF4-FFF2-40B4-BE49-F238E27FC236}">
                <a16:creationId xmlns:a16="http://schemas.microsoft.com/office/drawing/2014/main" id="{3F7A9640-FD7B-764F-AA32-B81994B215AC}"/>
              </a:ext>
            </a:extLst>
          </p:cNvPr>
          <p:cNvPicPr>
            <a:picLocks noChangeAspect="1"/>
          </p:cNvPicPr>
          <p:nvPr/>
        </p:nvPicPr>
        <p:blipFill>
          <a:blip r:embed="rId2"/>
          <a:stretch>
            <a:fillRect/>
          </a:stretch>
        </p:blipFill>
        <p:spPr>
          <a:xfrm>
            <a:off x="18792017" y="9575800"/>
            <a:ext cx="5209053" cy="3384550"/>
          </a:xfrm>
          <a:prstGeom prst="rect">
            <a:avLst/>
          </a:prstGeom>
        </p:spPr>
      </p:pic>
    </p:spTree>
    <p:extLst>
      <p:ext uri="{BB962C8B-B14F-4D97-AF65-F5344CB8AC3E}">
        <p14:creationId xmlns:p14="http://schemas.microsoft.com/office/powerpoint/2010/main" val="1764045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43B9-97AA-8045-B765-E4A903B3265F}"/>
              </a:ext>
            </a:extLst>
          </p:cNvPr>
          <p:cNvSpPr>
            <a:spLocks noGrp="1"/>
          </p:cNvSpPr>
          <p:nvPr>
            <p:ph type="title"/>
          </p:nvPr>
        </p:nvSpPr>
        <p:spPr/>
        <p:txBody>
          <a:bodyPr/>
          <a:lstStyle/>
          <a:p>
            <a:r>
              <a:rPr lang="en-US" dirty="0">
                <a:latin typeface="Iowan Old Style Black" panose="02040602040506020204" pitchFamily="18" charset="77"/>
              </a:rPr>
              <a:t>Summary</a:t>
            </a:r>
          </a:p>
        </p:txBody>
      </p:sp>
      <p:sp>
        <p:nvSpPr>
          <p:cNvPr id="3" name="Text Placeholder 2">
            <a:extLst>
              <a:ext uri="{FF2B5EF4-FFF2-40B4-BE49-F238E27FC236}">
                <a16:creationId xmlns:a16="http://schemas.microsoft.com/office/drawing/2014/main" id="{7495AA8A-8265-EC40-A9FC-492632D49CAE}"/>
              </a:ext>
            </a:extLst>
          </p:cNvPr>
          <p:cNvSpPr>
            <a:spLocks noGrp="1"/>
          </p:cNvSpPr>
          <p:nvPr>
            <p:ph type="body" sz="quarter" idx="10"/>
          </p:nvPr>
        </p:nvSpPr>
        <p:spPr/>
        <p:txBody>
          <a:bodyPr/>
          <a:lstStyle/>
          <a:p>
            <a:r>
              <a:rPr lang="en-US" cap="small" dirty="0"/>
              <a:t>Shop3</a:t>
            </a:r>
            <a:r>
              <a:rPr lang="en-US" dirty="0"/>
              <a:t> is an </a:t>
            </a:r>
            <a:r>
              <a:rPr lang="en-US" i="1" dirty="0"/>
              <a:t>AI Planning System </a:t>
            </a:r>
            <a:r>
              <a:rPr lang="en-US" dirty="0"/>
              <a:t>built in Common Lisp.</a:t>
            </a:r>
            <a:endParaRPr lang="en-US" i="1" dirty="0"/>
          </a:p>
          <a:p>
            <a:r>
              <a:rPr lang="en-US" dirty="0"/>
              <a:t>Specifically, it is a </a:t>
            </a:r>
            <a:r>
              <a:rPr lang="en-US" i="1" dirty="0"/>
              <a:t>Hierarchical Task Network (HTN) </a:t>
            </a:r>
            <a:r>
              <a:rPr lang="en-US" dirty="0"/>
              <a:t>Planner.</a:t>
            </a:r>
          </a:p>
          <a:p>
            <a:pPr marL="0" indent="0" algn="ctr">
              <a:buNone/>
            </a:pPr>
            <a:r>
              <a:rPr lang="en-US" dirty="0"/>
              <a:t>What are these things? And why did we want them?</a:t>
            </a:r>
          </a:p>
          <a:p>
            <a:r>
              <a:rPr lang="en-US" dirty="0"/>
              <a:t>Building on Shop2.</a:t>
            </a:r>
          </a:p>
          <a:p>
            <a:r>
              <a:rPr lang="en-US" b="0" dirty="0"/>
              <a:t>Lessons learned.</a:t>
            </a:r>
          </a:p>
          <a:p>
            <a:endParaRPr lang="en-US" dirty="0"/>
          </a:p>
        </p:txBody>
      </p:sp>
      <p:pic>
        <p:nvPicPr>
          <p:cNvPr id="4" name="Picture 3">
            <a:extLst>
              <a:ext uri="{FF2B5EF4-FFF2-40B4-BE49-F238E27FC236}">
                <a16:creationId xmlns:a16="http://schemas.microsoft.com/office/drawing/2014/main" id="{0B7FF08E-3287-A44D-A13C-BDF72588D780}"/>
              </a:ext>
            </a:extLst>
          </p:cNvPr>
          <p:cNvPicPr>
            <a:picLocks noChangeAspect="1"/>
          </p:cNvPicPr>
          <p:nvPr/>
        </p:nvPicPr>
        <p:blipFill>
          <a:blip r:embed="rId3"/>
          <a:stretch>
            <a:fillRect/>
          </a:stretch>
        </p:blipFill>
        <p:spPr>
          <a:xfrm>
            <a:off x="17900650" y="12953901"/>
            <a:ext cx="6477000" cy="787400"/>
          </a:xfrm>
          <a:prstGeom prst="rect">
            <a:avLst/>
          </a:prstGeom>
        </p:spPr>
      </p:pic>
    </p:spTree>
    <p:extLst>
      <p:ext uri="{BB962C8B-B14F-4D97-AF65-F5344CB8AC3E}">
        <p14:creationId xmlns:p14="http://schemas.microsoft.com/office/powerpoint/2010/main" val="3876043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F81236-359D-3843-B907-498CEF5B762B}"/>
              </a:ext>
            </a:extLst>
          </p:cNvPr>
          <p:cNvSpPr>
            <a:spLocks noGrp="1"/>
          </p:cNvSpPr>
          <p:nvPr>
            <p:ph type="title"/>
          </p:nvPr>
        </p:nvSpPr>
        <p:spPr/>
        <p:txBody>
          <a:bodyPr/>
          <a:lstStyle/>
          <a:p>
            <a:r>
              <a:rPr lang="en-US" dirty="0"/>
              <a:t>What is AI Planning?</a:t>
            </a:r>
          </a:p>
        </p:txBody>
      </p:sp>
      <p:sp>
        <p:nvSpPr>
          <p:cNvPr id="6" name="Text Placeholder 5">
            <a:extLst>
              <a:ext uri="{FF2B5EF4-FFF2-40B4-BE49-F238E27FC236}">
                <a16:creationId xmlns:a16="http://schemas.microsoft.com/office/drawing/2014/main" id="{B6CA033B-D4D2-5543-A82D-46F3C861314D}"/>
              </a:ext>
            </a:extLst>
          </p:cNvPr>
          <p:cNvSpPr>
            <a:spLocks noGrp="1"/>
          </p:cNvSpPr>
          <p:nvPr>
            <p:ph type="body" sz="quarter" idx="10"/>
          </p:nvPr>
        </p:nvSpPr>
        <p:spPr>
          <a:xfrm>
            <a:off x="311426" y="3702657"/>
            <a:ext cx="9972031" cy="7285361"/>
          </a:xfrm>
        </p:spPr>
        <p:txBody>
          <a:bodyPr>
            <a:normAutofit fontScale="92500" lnSpcReduction="10000"/>
          </a:bodyPr>
          <a:lstStyle/>
          <a:p>
            <a:r>
              <a:rPr lang="en-US" dirty="0"/>
              <a:t>There are one or more agents in an </a:t>
            </a:r>
            <a:r>
              <a:rPr lang="en-US" i="1" dirty="0"/>
              <a:t>initial state</a:t>
            </a:r>
            <a:r>
              <a:rPr lang="en-US" dirty="0"/>
              <a:t>.</a:t>
            </a:r>
          </a:p>
          <a:p>
            <a:pPr lvl="1"/>
            <a:r>
              <a:rPr lang="en-US" sz="4300" dirty="0"/>
              <a:t>Here there are a set of firefighting UAVs, and a fire has been detected.</a:t>
            </a:r>
          </a:p>
          <a:p>
            <a:r>
              <a:rPr lang="en-US" dirty="0"/>
              <a:t>There is an </a:t>
            </a:r>
            <a:r>
              <a:rPr lang="en-US" i="1" dirty="0"/>
              <a:t>objective: </a:t>
            </a:r>
            <a:r>
              <a:rPr lang="en-US" dirty="0"/>
              <a:t>a </a:t>
            </a:r>
            <a:r>
              <a:rPr lang="en-US" i="1" dirty="0"/>
              <a:t>goal to achieve </a:t>
            </a:r>
            <a:r>
              <a:rPr lang="en-US" dirty="0"/>
              <a:t>or a </a:t>
            </a:r>
            <a:r>
              <a:rPr lang="en-US" i="1" dirty="0"/>
              <a:t>task to perform.</a:t>
            </a:r>
          </a:p>
          <a:p>
            <a:pPr lvl="1"/>
            <a:r>
              <a:rPr lang="en-US" sz="4300" dirty="0"/>
              <a:t>Put out the fire.</a:t>
            </a:r>
          </a:p>
          <a:p>
            <a:r>
              <a:rPr lang="en-US" dirty="0"/>
              <a:t>There are a set of </a:t>
            </a:r>
            <a:r>
              <a:rPr lang="en-US" i="1" dirty="0"/>
              <a:t>actions </a:t>
            </a:r>
            <a:r>
              <a:rPr lang="en-US" dirty="0"/>
              <a:t>(or </a:t>
            </a:r>
            <a:r>
              <a:rPr lang="en-US" i="1" dirty="0"/>
              <a:t>operators</a:t>
            </a:r>
            <a:r>
              <a:rPr lang="en-US" dirty="0"/>
              <a:t>) the agents can perform.</a:t>
            </a:r>
          </a:p>
          <a:p>
            <a:pPr lvl="1"/>
            <a:r>
              <a:rPr lang="en-US" sz="4300" dirty="0"/>
              <a:t>Fly from one to another waypoint, scan to localize a fire, drop retardant on fire, etc.</a:t>
            </a:r>
          </a:p>
        </p:txBody>
      </p:sp>
      <p:pic>
        <p:nvPicPr>
          <p:cNvPr id="7" name="Picture 2">
            <a:extLst>
              <a:ext uri="{FF2B5EF4-FFF2-40B4-BE49-F238E27FC236}">
                <a16:creationId xmlns:a16="http://schemas.microsoft.com/office/drawing/2014/main" id="{EDE0E1DA-2735-824D-AD00-9F6BA7C92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3457" y="2772644"/>
            <a:ext cx="13992726" cy="58516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 Placeholder 5">
            <a:extLst>
              <a:ext uri="{FF2B5EF4-FFF2-40B4-BE49-F238E27FC236}">
                <a16:creationId xmlns:a16="http://schemas.microsoft.com/office/drawing/2014/main" id="{D1D3B08E-F1FF-2742-8694-3EF1C4A70C0D}"/>
              </a:ext>
            </a:extLst>
          </p:cNvPr>
          <p:cNvSpPr txBox="1">
            <a:spLocks/>
          </p:cNvSpPr>
          <p:nvPr/>
        </p:nvSpPr>
        <p:spPr>
          <a:xfrm>
            <a:off x="311426" y="10655907"/>
            <a:ext cx="23413548" cy="9370798"/>
          </a:xfrm>
          <a:prstGeom prst="rect">
            <a:avLst/>
          </a:prstGeom>
        </p:spPr>
        <p:txBody>
          <a:bodyPr vert="horz" lIns="182843" tIns="91422" rIns="182843" bIns="91422" rtlCol="0">
            <a:normAutofit/>
          </a:bodyPr>
          <a:lstStyle>
            <a:lvl1pPr marL="685800" indent="-685800" algn="l" defTabSz="1828434" rtl="0" eaLnBrk="1" latinLnBrk="0" hangingPunct="1">
              <a:lnSpc>
                <a:spcPct val="90000"/>
              </a:lnSpc>
              <a:spcBef>
                <a:spcPts val="2000"/>
              </a:spcBef>
              <a:buFont typeface="Arial" panose="020B0604020202020204" pitchFamily="34" charset="0"/>
              <a:buChar char="•"/>
              <a:defRPr lang="en-US" sz="4800" b="1" i="0" kern="1200" baseline="0">
                <a:solidFill>
                  <a:schemeClr val="tx2"/>
                </a:solidFill>
                <a:effectLst/>
                <a:latin typeface="Playfair Display" pitchFamily="2" charset="77"/>
                <a:ea typeface="Playfair Display" pitchFamily="2" charset="77"/>
                <a:cs typeface="Playfair Display" pitchFamily="2" charset="77"/>
              </a:defRPr>
            </a:lvl1pPr>
            <a:lvl2pPr marL="1485717" indent="-571500" algn="l" defTabSz="1828434" rtl="0" eaLnBrk="1" latinLnBrk="0" hangingPunct="1">
              <a:lnSpc>
                <a:spcPct val="90000"/>
              </a:lnSpc>
              <a:spcBef>
                <a:spcPts val="1000"/>
              </a:spcBef>
              <a:buFont typeface="Arial" panose="020B0604020202020204" pitchFamily="34" charset="0"/>
              <a:buChar char="•"/>
              <a:defRPr lang="en-US" sz="4000" b="1" i="0" kern="1200" baseline="0">
                <a:solidFill>
                  <a:schemeClr val="tx2"/>
                </a:solidFill>
                <a:effectLst/>
                <a:latin typeface="Playfair Display" pitchFamily="2" charset="77"/>
                <a:ea typeface="Playfair Display" pitchFamily="2" charset="77"/>
                <a:cs typeface="Playfair Display" pitchFamily="2" charset="77"/>
              </a:defRPr>
            </a:lvl2pPr>
            <a:lvl3pPr marL="2399934" indent="-571500" algn="l" defTabSz="1828434" rtl="0" eaLnBrk="1" latinLnBrk="0" hangingPunct="1">
              <a:lnSpc>
                <a:spcPct val="90000"/>
              </a:lnSpc>
              <a:spcBef>
                <a:spcPts val="1000"/>
              </a:spcBef>
              <a:buFont typeface="Arial" panose="020B0604020202020204" pitchFamily="34" charset="0"/>
              <a:buChar char="•"/>
              <a:defRPr lang="en-US" sz="3600" b="1" i="0" kern="1200" baseline="0">
                <a:solidFill>
                  <a:schemeClr val="tx2"/>
                </a:solidFill>
                <a:effectLst/>
                <a:latin typeface="Playfair Display" pitchFamily="2" charset="77"/>
                <a:ea typeface="Playfair Display" pitchFamily="2" charset="77"/>
                <a:cs typeface="Playfair Display" pitchFamily="2" charset="77"/>
              </a:defRPr>
            </a:lvl3pPr>
            <a:lvl4pPr marL="3199851" indent="-457200" algn="l" defTabSz="1828434" rtl="0" eaLnBrk="1" latinLnBrk="0" hangingPunct="1">
              <a:lnSpc>
                <a:spcPct val="90000"/>
              </a:lnSpc>
              <a:spcBef>
                <a:spcPts val="1000"/>
              </a:spcBef>
              <a:buFont typeface="Arial" panose="020B0604020202020204" pitchFamily="34" charset="0"/>
              <a:buChar char="•"/>
              <a:defRPr lang="en-US" sz="3600" b="1" i="0" kern="1200" baseline="0">
                <a:solidFill>
                  <a:schemeClr val="tx2"/>
                </a:solidFill>
                <a:effectLst/>
                <a:latin typeface="Playfair Display" pitchFamily="2" charset="77"/>
                <a:ea typeface="Playfair Display" pitchFamily="2" charset="77"/>
                <a:cs typeface="Playfair Display" pitchFamily="2" charset="77"/>
              </a:defRPr>
            </a:lvl4pPr>
            <a:lvl5pPr marL="4114068" indent="-457200" algn="l" defTabSz="1828434" rtl="0" eaLnBrk="1" latinLnBrk="0" hangingPunct="1">
              <a:lnSpc>
                <a:spcPct val="90000"/>
              </a:lnSpc>
              <a:spcBef>
                <a:spcPts val="1000"/>
              </a:spcBef>
              <a:buFont typeface="Arial" panose="020B0604020202020204" pitchFamily="34" charset="0"/>
              <a:buChar char="•"/>
              <a:defRPr lang="en-US" sz="3600" b="1" i="0" kern="1200" baseline="0">
                <a:solidFill>
                  <a:schemeClr val="tx2"/>
                </a:solidFill>
                <a:effectLst/>
                <a:latin typeface="Playfair Display" pitchFamily="2" charset="77"/>
                <a:ea typeface="Playfair Display" pitchFamily="2" charset="77"/>
                <a:cs typeface="Playfair Display" pitchFamily="2" charset="77"/>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400" b="0" dirty="0">
                <a:latin typeface="Palatino" pitchFamily="2" charset="77"/>
                <a:ea typeface="Palatino" pitchFamily="2" charset="77"/>
              </a:rPr>
              <a:t>The planner must generate a plan, a sequence of actions, that meet the objective.</a:t>
            </a:r>
          </a:p>
          <a:p>
            <a:pPr lvl="1"/>
            <a:r>
              <a:rPr lang="en-US" b="0" dirty="0">
                <a:latin typeface="Palatino" pitchFamily="2" charset="77"/>
                <a:ea typeface="Palatino" pitchFamily="2" charset="77"/>
              </a:rPr>
              <a:t>Fly the spotter to the fire, scan for its location, send the coordinates to the waterbomber, fly the waterbomber to the target, ...</a:t>
            </a:r>
          </a:p>
        </p:txBody>
      </p:sp>
    </p:spTree>
    <p:extLst>
      <p:ext uri="{BB962C8B-B14F-4D97-AF65-F5344CB8AC3E}">
        <p14:creationId xmlns:p14="http://schemas.microsoft.com/office/powerpoint/2010/main" val="2764494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1E81-6C93-954A-8A66-8517ACE10361}"/>
              </a:ext>
            </a:extLst>
          </p:cNvPr>
          <p:cNvSpPr>
            <a:spLocks noGrp="1"/>
          </p:cNvSpPr>
          <p:nvPr>
            <p:ph type="title"/>
          </p:nvPr>
        </p:nvSpPr>
        <p:spPr/>
        <p:txBody>
          <a:bodyPr/>
          <a:lstStyle/>
          <a:p>
            <a:r>
              <a:rPr lang="en-US" dirty="0"/>
              <a:t>What does </a:t>
            </a:r>
            <a:r>
              <a:rPr lang="en-US" cap="small" dirty="0"/>
              <a:t>Shop3</a:t>
            </a:r>
            <a:r>
              <a:rPr lang="en-US" dirty="0"/>
              <a:t> involve?</a:t>
            </a:r>
          </a:p>
        </p:txBody>
      </p:sp>
      <p:sp>
        <p:nvSpPr>
          <p:cNvPr id="3" name="Text Placeholder 2">
            <a:extLst>
              <a:ext uri="{FF2B5EF4-FFF2-40B4-BE49-F238E27FC236}">
                <a16:creationId xmlns:a16="http://schemas.microsoft.com/office/drawing/2014/main" id="{D8E2B9F1-6697-5349-9CFA-6DFB8B2E4518}"/>
              </a:ext>
            </a:extLst>
          </p:cNvPr>
          <p:cNvSpPr>
            <a:spLocks noGrp="1"/>
          </p:cNvSpPr>
          <p:nvPr>
            <p:ph type="body" sz="quarter" idx="10"/>
          </p:nvPr>
        </p:nvSpPr>
        <p:spPr/>
        <p:txBody>
          <a:bodyPr/>
          <a:lstStyle/>
          <a:p>
            <a:r>
              <a:rPr lang="en-US" dirty="0"/>
              <a:t>Backtracking search:</a:t>
            </a:r>
          </a:p>
          <a:p>
            <a:pPr lvl="1"/>
            <a:r>
              <a:rPr lang="en-US" dirty="0"/>
              <a:t>Implementation </a:t>
            </a:r>
            <a:r>
              <a:rPr lang="en-US" i="1" dirty="0"/>
              <a:t>and extension</a:t>
            </a:r>
            <a:r>
              <a:rPr lang="en-US" dirty="0"/>
              <a:t> of complex search benefits from the Common Lisp Object System.</a:t>
            </a:r>
          </a:p>
          <a:p>
            <a:r>
              <a:rPr lang="en-US" dirty="0"/>
              <a:t>Symbolic computations:</a:t>
            </a:r>
          </a:p>
          <a:p>
            <a:pPr lvl="1"/>
            <a:r>
              <a:rPr lang="en-US" dirty="0"/>
              <a:t>Database retrieval;</a:t>
            </a:r>
          </a:p>
          <a:p>
            <a:pPr lvl="1"/>
            <a:r>
              <a:rPr lang="en-US" dirty="0"/>
              <a:t>Rule application;</a:t>
            </a:r>
          </a:p>
          <a:p>
            <a:pPr lvl="1"/>
            <a:r>
              <a:rPr lang="en-US" dirty="0"/>
              <a:t>Unification, and;</a:t>
            </a:r>
          </a:p>
          <a:p>
            <a:pPr lvl="1"/>
            <a:r>
              <a:rPr lang="en-US" dirty="0"/>
              <a:t>State model update.</a:t>
            </a:r>
          </a:p>
          <a:p>
            <a:pPr lvl="1"/>
            <a:r>
              <a:rPr lang="en-US" dirty="0"/>
              <a:t>All of these are convenient to do with Lisp S-expressions.</a:t>
            </a:r>
          </a:p>
          <a:p>
            <a:pPr lvl="1"/>
            <a:endParaRPr lang="en-US" dirty="0"/>
          </a:p>
          <a:p>
            <a:pPr lvl="1"/>
            <a:endParaRPr lang="en-US" dirty="0"/>
          </a:p>
          <a:p>
            <a:pPr marL="114300" indent="0">
              <a:buNone/>
            </a:pPr>
            <a:r>
              <a:rPr lang="en-US" dirty="0"/>
              <a:t>Let’s start with an introduction to </a:t>
            </a:r>
            <a:r>
              <a:rPr lang="en-US"/>
              <a:t>AI Planning…</a:t>
            </a:r>
            <a:endParaRPr lang="en-US" dirty="0"/>
          </a:p>
        </p:txBody>
      </p:sp>
    </p:spTree>
    <p:extLst>
      <p:ext uri="{BB962C8B-B14F-4D97-AF65-F5344CB8AC3E}">
        <p14:creationId xmlns:p14="http://schemas.microsoft.com/office/powerpoint/2010/main" val="3834188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84467" y="3519834"/>
            <a:ext cx="8048290" cy="2554545"/>
          </a:xfrm>
          <a:prstGeom prst="rect">
            <a:avLst/>
          </a:prstGeom>
          <a:noFill/>
        </p:spPr>
        <p:txBody>
          <a:bodyPr wrap="square" rtlCol="0">
            <a:spAutoFit/>
          </a:bodyPr>
          <a:lstStyle/>
          <a:p>
            <a:r>
              <a:rPr lang="en-US" sz="8000" b="1" spc="600" dirty="0">
                <a:solidFill>
                  <a:schemeClr val="tx2"/>
                </a:solidFill>
                <a:latin typeface="Iowan Old Style Black" panose="02040602040506020204" pitchFamily="18" charset="77"/>
                <a:ea typeface="Playfair Display SC" charset="0"/>
                <a:cs typeface="Playfair Display SC" charset="0"/>
              </a:rPr>
              <a:t>What is AI Planning?</a:t>
            </a:r>
          </a:p>
        </p:txBody>
      </p:sp>
      <p:pic>
        <p:nvPicPr>
          <p:cNvPr id="7" name="Picture 2">
            <a:extLst>
              <a:ext uri="{FF2B5EF4-FFF2-40B4-BE49-F238E27FC236}">
                <a16:creationId xmlns:a16="http://schemas.microsoft.com/office/drawing/2014/main" id="{285ABBE2-6DFF-334E-AC70-1B8283533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8989" y="229102"/>
            <a:ext cx="15310197" cy="64026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 Placeholder 5">
            <a:extLst>
              <a:ext uri="{FF2B5EF4-FFF2-40B4-BE49-F238E27FC236}">
                <a16:creationId xmlns:a16="http://schemas.microsoft.com/office/drawing/2014/main" id="{27877F75-1173-084E-B9C5-1E2B27581199}"/>
              </a:ext>
            </a:extLst>
          </p:cNvPr>
          <p:cNvSpPr txBox="1">
            <a:spLocks/>
          </p:cNvSpPr>
          <p:nvPr/>
        </p:nvSpPr>
        <p:spPr>
          <a:xfrm>
            <a:off x="1106905" y="6774258"/>
            <a:ext cx="21594345" cy="6402659"/>
          </a:xfrm>
          <a:prstGeom prst="rect">
            <a:avLst/>
          </a:prstGeom>
        </p:spPr>
        <p:txBody>
          <a:bodyPr vert="horz" lIns="182843" tIns="91422" rIns="182843" bIns="91422" rtlCol="0">
            <a:normAutofit/>
          </a:bodyPr>
          <a:lstStyle>
            <a:lvl1pPr marL="685800" indent="-685800" algn="l" defTabSz="1828434" rtl="0" eaLnBrk="1" latinLnBrk="0" hangingPunct="1">
              <a:lnSpc>
                <a:spcPct val="90000"/>
              </a:lnSpc>
              <a:spcBef>
                <a:spcPts val="2000"/>
              </a:spcBef>
              <a:buFont typeface="Arial" panose="020B0604020202020204" pitchFamily="34" charset="0"/>
              <a:buChar char="•"/>
              <a:defRPr lang="en-US" sz="2800" b="1" i="0" kern="1200" baseline="0">
                <a:solidFill>
                  <a:schemeClr val="tx2"/>
                </a:solidFill>
                <a:effectLst/>
                <a:latin typeface="Playfair Display" pitchFamily="2" charset="77"/>
                <a:ea typeface="Playfair Display" pitchFamily="2" charset="77"/>
                <a:cs typeface="Playfair Display" pitchFamily="2" charset="77"/>
              </a:defRPr>
            </a:lvl1pPr>
            <a:lvl2pPr marL="1485717" indent="-571500" algn="l" defTabSz="1828434" rtl="0" eaLnBrk="1" latinLnBrk="0" hangingPunct="1">
              <a:lnSpc>
                <a:spcPct val="90000"/>
              </a:lnSpc>
              <a:spcBef>
                <a:spcPts val="1000"/>
              </a:spcBef>
              <a:buFont typeface="Arial" panose="020B0604020202020204" pitchFamily="34" charset="0"/>
              <a:buChar char="•"/>
              <a:defRPr lang="en-US" sz="4000" b="1" i="0" kern="1200" baseline="0" dirty="0" smtClean="0">
                <a:solidFill>
                  <a:schemeClr val="tx2"/>
                </a:solidFill>
                <a:effectLst/>
                <a:latin typeface="Playfair Display" pitchFamily="2" charset="77"/>
                <a:ea typeface="Playfair Display" pitchFamily="2" charset="77"/>
                <a:cs typeface="Playfair Display" pitchFamily="2" charset="77"/>
              </a:defRPr>
            </a:lvl2pPr>
            <a:lvl3pPr marL="2399934" indent="-571500" algn="l" defTabSz="1828434" rtl="0" eaLnBrk="1" latinLnBrk="0" hangingPunct="1">
              <a:lnSpc>
                <a:spcPct val="90000"/>
              </a:lnSpc>
              <a:spcBef>
                <a:spcPts val="1000"/>
              </a:spcBef>
              <a:buFont typeface="Arial" panose="020B0604020202020204" pitchFamily="34" charset="0"/>
              <a:buChar char="•"/>
              <a:defRPr lang="en-US" sz="3600" b="1" i="0" kern="1200" baseline="0" dirty="0" smtClean="0">
                <a:solidFill>
                  <a:schemeClr val="tx2"/>
                </a:solidFill>
                <a:effectLst/>
                <a:latin typeface="Playfair Display" pitchFamily="2" charset="77"/>
                <a:ea typeface="Playfair Display" pitchFamily="2" charset="77"/>
                <a:cs typeface="Playfair Display" pitchFamily="2" charset="77"/>
              </a:defRPr>
            </a:lvl3pPr>
            <a:lvl4pPr marL="3199851" indent="-457200" algn="l" defTabSz="1828434" rtl="0" eaLnBrk="1" latinLnBrk="0" hangingPunct="1">
              <a:lnSpc>
                <a:spcPct val="90000"/>
              </a:lnSpc>
              <a:spcBef>
                <a:spcPts val="1000"/>
              </a:spcBef>
              <a:buFont typeface="Arial" panose="020B0604020202020204" pitchFamily="34" charset="0"/>
              <a:buChar char="•"/>
              <a:defRPr lang="en-US" sz="3600" b="1" i="0" kern="1200" baseline="0" dirty="0" smtClean="0">
                <a:solidFill>
                  <a:schemeClr val="tx2"/>
                </a:solidFill>
                <a:effectLst/>
                <a:latin typeface="Playfair Display" pitchFamily="2" charset="77"/>
                <a:ea typeface="Playfair Display" pitchFamily="2" charset="77"/>
                <a:cs typeface="Playfair Display" pitchFamily="2" charset="77"/>
              </a:defRPr>
            </a:lvl4pPr>
            <a:lvl5pPr marL="4114068" indent="-457200" algn="l" defTabSz="1828434" rtl="0" eaLnBrk="1" latinLnBrk="0" hangingPunct="1">
              <a:lnSpc>
                <a:spcPct val="90000"/>
              </a:lnSpc>
              <a:spcBef>
                <a:spcPts val="1000"/>
              </a:spcBef>
              <a:buFont typeface="Arial" panose="020B0604020202020204" pitchFamily="34" charset="0"/>
              <a:buChar char="•"/>
              <a:defRPr lang="en-US" sz="3600" b="1" i="0" kern="1200" baseline="0" dirty="0">
                <a:solidFill>
                  <a:schemeClr val="tx2"/>
                </a:solidFill>
                <a:effectLst/>
                <a:latin typeface="Playfair Display" pitchFamily="2" charset="77"/>
                <a:ea typeface="Playfair Display" pitchFamily="2" charset="77"/>
                <a:cs typeface="Playfair Display" pitchFamily="2" charset="77"/>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600" b="0" dirty="0">
                <a:latin typeface="Palatino" pitchFamily="2" charset="77"/>
                <a:ea typeface="Palatino" pitchFamily="2" charset="77"/>
              </a:rPr>
              <a:t>There are one or more agents in an initial state.</a:t>
            </a:r>
          </a:p>
          <a:p>
            <a:pPr lvl="1"/>
            <a:r>
              <a:rPr lang="en-US" sz="3600" b="0" dirty="0">
                <a:latin typeface="Palatino" pitchFamily="2" charset="77"/>
                <a:ea typeface="Palatino" pitchFamily="2" charset="77"/>
              </a:rPr>
              <a:t>Here there are a set of firefighting UAVs, and a fire has been detected.</a:t>
            </a:r>
          </a:p>
          <a:p>
            <a:r>
              <a:rPr lang="en-US" sz="3600" b="0" dirty="0">
                <a:latin typeface="Palatino" pitchFamily="2" charset="77"/>
                <a:ea typeface="Palatino" pitchFamily="2" charset="77"/>
              </a:rPr>
              <a:t>There is an objective: a goal to achieve or a task to perform.</a:t>
            </a:r>
          </a:p>
          <a:p>
            <a:pPr lvl="1"/>
            <a:r>
              <a:rPr lang="en-US" sz="3600" b="0" dirty="0">
                <a:latin typeface="Palatino" pitchFamily="2" charset="77"/>
                <a:ea typeface="Palatino" pitchFamily="2" charset="77"/>
              </a:rPr>
              <a:t>Put out the fire.</a:t>
            </a:r>
          </a:p>
          <a:p>
            <a:r>
              <a:rPr lang="en-US" sz="3600" b="0" dirty="0">
                <a:latin typeface="Palatino" pitchFamily="2" charset="77"/>
                <a:ea typeface="Palatino" pitchFamily="2" charset="77"/>
              </a:rPr>
              <a:t>There are a set of actions (or operators) the agents can perform.</a:t>
            </a:r>
          </a:p>
          <a:p>
            <a:pPr lvl="1"/>
            <a:r>
              <a:rPr lang="en-US" sz="3600" b="0" dirty="0">
                <a:latin typeface="Palatino" pitchFamily="2" charset="77"/>
                <a:ea typeface="Palatino" pitchFamily="2" charset="77"/>
              </a:rPr>
              <a:t>Fly from one to another waypoint, scan to localize a fire, drop retardant on fire, etc.</a:t>
            </a:r>
          </a:p>
          <a:p>
            <a:r>
              <a:rPr lang="en-US" sz="3600" b="0" dirty="0">
                <a:latin typeface="Palatino" pitchFamily="2" charset="77"/>
                <a:ea typeface="Palatino" pitchFamily="2" charset="77"/>
              </a:rPr>
              <a:t>The planner must generate a plan, a sequence of actions, that meet the objective.</a:t>
            </a:r>
          </a:p>
          <a:p>
            <a:pPr lvl="1"/>
            <a:r>
              <a:rPr lang="en-US" sz="3600" b="0" dirty="0">
                <a:latin typeface="Palatino" pitchFamily="2" charset="77"/>
                <a:ea typeface="Palatino" pitchFamily="2" charset="77"/>
              </a:rPr>
              <a:t>Fly the spotter to the fire, scan for its location, send the coordinates to the waterbomber, fly the waterbomber to the target, extinguish the fire, …</a:t>
            </a:r>
          </a:p>
        </p:txBody>
      </p:sp>
    </p:spTree>
    <p:extLst>
      <p:ext uri="{BB962C8B-B14F-4D97-AF65-F5344CB8AC3E}">
        <p14:creationId xmlns:p14="http://schemas.microsoft.com/office/powerpoint/2010/main" val="3624785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D747B-EC39-D744-8231-FF477A5FFEA7}"/>
              </a:ext>
            </a:extLst>
          </p:cNvPr>
          <p:cNvSpPr>
            <a:spLocks noGrp="1"/>
          </p:cNvSpPr>
          <p:nvPr>
            <p:ph type="title"/>
          </p:nvPr>
        </p:nvSpPr>
        <p:spPr/>
        <p:txBody>
          <a:bodyPr/>
          <a:lstStyle/>
          <a:p>
            <a:r>
              <a:rPr lang="en-US" dirty="0"/>
              <a:t>“Classical” Planning</a:t>
            </a:r>
          </a:p>
        </p:txBody>
      </p:sp>
      <p:sp>
        <p:nvSpPr>
          <p:cNvPr id="3" name="Text Placeholder 2">
            <a:extLst>
              <a:ext uri="{FF2B5EF4-FFF2-40B4-BE49-F238E27FC236}">
                <a16:creationId xmlns:a16="http://schemas.microsoft.com/office/drawing/2014/main" id="{EF294143-74A6-D048-B02D-97D161E7627B}"/>
              </a:ext>
            </a:extLst>
          </p:cNvPr>
          <p:cNvSpPr>
            <a:spLocks noGrp="1"/>
          </p:cNvSpPr>
          <p:nvPr>
            <p:ph type="body" sz="quarter" idx="10"/>
          </p:nvPr>
        </p:nvSpPr>
        <p:spPr/>
        <p:txBody>
          <a:bodyPr/>
          <a:lstStyle/>
          <a:p>
            <a:r>
              <a:rPr lang="en-US" dirty="0"/>
              <a:t>The initial state is fully known.</a:t>
            </a:r>
          </a:p>
          <a:p>
            <a:r>
              <a:rPr lang="en-US" dirty="0"/>
              <a:t>The actions (sometimes called “operators”) are deterministic.</a:t>
            </a:r>
          </a:p>
          <a:p>
            <a:pPr algn="just"/>
            <a:r>
              <a:rPr lang="en-US" dirty="0"/>
              <a:t>The actions are specified in terms of </a:t>
            </a:r>
            <a:r>
              <a:rPr lang="en-US" i="1" dirty="0"/>
              <a:t>preconditions </a:t>
            </a:r>
            <a:r>
              <a:rPr lang="en-US" dirty="0"/>
              <a:t>and </a:t>
            </a:r>
            <a:r>
              <a:rPr lang="en-US" i="1" dirty="0"/>
              <a:t>effects.</a:t>
            </a:r>
          </a:p>
          <a:p>
            <a:pPr lvl="1" algn="just"/>
            <a:r>
              <a:rPr lang="en-US" dirty="0"/>
              <a:t>If the preconditions don’t hold, the action can’t be performed.</a:t>
            </a:r>
          </a:p>
          <a:p>
            <a:pPr lvl="1" algn="just"/>
            <a:r>
              <a:rPr lang="en-US" dirty="0"/>
              <a:t>If the preconditions hold, then after the action is done the effects will hold.</a:t>
            </a:r>
          </a:p>
          <a:p>
            <a:r>
              <a:rPr lang="en-US" dirty="0"/>
              <a:t>The world is modeled as a finite set of propositions each of which is either true or false.</a:t>
            </a:r>
          </a:p>
          <a:p>
            <a:pPr lvl="1"/>
            <a:r>
              <a:rPr lang="en-US" dirty="0"/>
              <a:t>Effects change zero or more propositions from true to false or </a:t>
            </a:r>
            <a:r>
              <a:rPr lang="en-US" i="1" dirty="0"/>
              <a:t>vice versa.</a:t>
            </a:r>
          </a:p>
          <a:p>
            <a:pPr lvl="1"/>
            <a:r>
              <a:rPr lang="en-US" dirty="0"/>
              <a:t>This is a </a:t>
            </a:r>
            <a:r>
              <a:rPr lang="en-US" i="1" dirty="0"/>
              <a:t>database </a:t>
            </a:r>
            <a:r>
              <a:rPr lang="en-US" dirty="0"/>
              <a:t>view of the world.</a:t>
            </a:r>
          </a:p>
          <a:p>
            <a:r>
              <a:rPr lang="en-US" dirty="0"/>
              <a:t>Therefore, the classical planning model is a </a:t>
            </a:r>
            <a:r>
              <a:rPr lang="en-US" i="1" dirty="0"/>
              <a:t>deterministic finite state transition system</a:t>
            </a:r>
            <a:r>
              <a:rPr lang="en-US" dirty="0"/>
              <a:t>.</a:t>
            </a:r>
          </a:p>
        </p:txBody>
      </p:sp>
    </p:spTree>
    <p:extLst>
      <p:ext uri="{BB962C8B-B14F-4D97-AF65-F5344CB8AC3E}">
        <p14:creationId xmlns:p14="http://schemas.microsoft.com/office/powerpoint/2010/main" val="1181260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DE13BC-4951-CD4D-8B05-382F88B24DE4}"/>
              </a:ext>
            </a:extLst>
          </p:cNvPr>
          <p:cNvSpPr>
            <a:spLocks noGrp="1"/>
          </p:cNvSpPr>
          <p:nvPr>
            <p:ph type="title"/>
          </p:nvPr>
        </p:nvSpPr>
        <p:spPr/>
        <p:txBody>
          <a:bodyPr/>
          <a:lstStyle/>
          <a:p>
            <a:r>
              <a:rPr lang="en-US" dirty="0"/>
              <a:t>Why is this a hard problem?</a:t>
            </a:r>
          </a:p>
        </p:txBody>
      </p:sp>
      <p:sp>
        <p:nvSpPr>
          <p:cNvPr id="4" name="Text Placeholder 3">
            <a:extLst>
              <a:ext uri="{FF2B5EF4-FFF2-40B4-BE49-F238E27FC236}">
                <a16:creationId xmlns:a16="http://schemas.microsoft.com/office/drawing/2014/main" id="{B6432A80-5A4C-3245-8A56-BF035F132778}"/>
              </a:ext>
            </a:extLst>
          </p:cNvPr>
          <p:cNvSpPr>
            <a:spLocks noGrp="1"/>
          </p:cNvSpPr>
          <p:nvPr>
            <p:ph type="body" sz="quarter" idx="10"/>
          </p:nvPr>
        </p:nvSpPr>
        <p:spPr>
          <a:xfrm>
            <a:off x="1676400" y="3776663"/>
            <a:ext cx="10190922" cy="9183687"/>
          </a:xfrm>
        </p:spPr>
        <p:txBody>
          <a:bodyPr/>
          <a:lstStyle/>
          <a:p>
            <a:r>
              <a:rPr lang="en-US" dirty="0"/>
              <a:t>We have a deterministic finite state system – a graph.</a:t>
            </a:r>
          </a:p>
          <a:p>
            <a:r>
              <a:rPr lang="en-US" dirty="0"/>
              <a:t>We need to find a path in the graph from a start node to one of a set of goal nodes.</a:t>
            </a:r>
          </a:p>
          <a:p>
            <a:r>
              <a:rPr lang="en-US" dirty="0"/>
              <a:t>This is a </a:t>
            </a:r>
            <a:r>
              <a:rPr lang="en-US" i="1" dirty="0"/>
              <a:t>single source shortest path (SSP) </a:t>
            </a:r>
            <a:r>
              <a:rPr lang="en-US" dirty="0"/>
              <a:t>problem, Dijkstra’s Algorithm, </a:t>
            </a:r>
            <a:r>
              <a:rPr lang="en-US" i="1" dirty="0"/>
              <a:t>O(n</a:t>
            </a:r>
            <a:r>
              <a:rPr lang="en-US" i="1" baseline="30000" dirty="0"/>
              <a:t>2</a:t>
            </a:r>
            <a:r>
              <a:rPr lang="en-US" i="1" dirty="0"/>
              <a:t>), </a:t>
            </a:r>
            <a:r>
              <a:rPr lang="en-US" dirty="0"/>
              <a:t>no big deal, right?</a:t>
            </a:r>
          </a:p>
        </p:txBody>
      </p:sp>
      <p:grpSp>
        <p:nvGrpSpPr>
          <p:cNvPr id="5" name="Group 4">
            <a:extLst>
              <a:ext uri="{FF2B5EF4-FFF2-40B4-BE49-F238E27FC236}">
                <a16:creationId xmlns:a16="http://schemas.microsoft.com/office/drawing/2014/main" id="{33FD7827-745D-1948-A532-CC8543C025CE}"/>
              </a:ext>
            </a:extLst>
          </p:cNvPr>
          <p:cNvGrpSpPr/>
          <p:nvPr/>
        </p:nvGrpSpPr>
        <p:grpSpPr>
          <a:xfrm>
            <a:off x="13564497" y="2898219"/>
            <a:ext cx="9693067" cy="9545569"/>
            <a:chOff x="4360863" y="930275"/>
            <a:chExt cx="4711700" cy="5260975"/>
          </a:xfrm>
        </p:grpSpPr>
        <p:sp>
          <p:nvSpPr>
            <p:cNvPr id="6" name="Rectangle 2">
              <a:extLst>
                <a:ext uri="{FF2B5EF4-FFF2-40B4-BE49-F238E27FC236}">
                  <a16:creationId xmlns:a16="http://schemas.microsoft.com/office/drawing/2014/main" id="{61FC09E4-824F-A54F-ABEC-BC593A03734C}"/>
                </a:ext>
              </a:extLst>
            </p:cNvPr>
            <p:cNvSpPr>
              <a:spLocks noChangeArrowheads="1"/>
            </p:cNvSpPr>
            <p:nvPr/>
          </p:nvSpPr>
          <p:spPr bwMode="auto">
            <a:xfrm>
              <a:off x="4360863" y="4714875"/>
              <a:ext cx="2109787" cy="1476375"/>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GB" altLang="en-US" sz="1000">
                <a:latin typeface="Verdana" panose="020B0604030504040204" pitchFamily="34" charset="0"/>
              </a:endParaRPr>
            </a:p>
          </p:txBody>
        </p:sp>
        <p:sp>
          <p:nvSpPr>
            <p:cNvPr id="7" name="Line 3">
              <a:extLst>
                <a:ext uri="{FF2B5EF4-FFF2-40B4-BE49-F238E27FC236}">
                  <a16:creationId xmlns:a16="http://schemas.microsoft.com/office/drawing/2014/main" id="{6DD4F3D4-3933-3347-8709-285D28ADAAA1}"/>
                </a:ext>
              </a:extLst>
            </p:cNvPr>
            <p:cNvSpPr>
              <a:spLocks noChangeShapeType="1"/>
            </p:cNvSpPr>
            <p:nvPr/>
          </p:nvSpPr>
          <p:spPr bwMode="auto">
            <a:xfrm>
              <a:off x="4386263" y="5975350"/>
              <a:ext cx="758825" cy="0"/>
            </a:xfrm>
            <a:prstGeom prst="line">
              <a:avLst/>
            </a:prstGeom>
            <a:noFill/>
            <a:ln w="9525">
              <a:solidFill>
                <a:schemeClr val="tx1"/>
              </a:solidFill>
              <a:round/>
              <a:headEnd/>
              <a:tailEnd/>
            </a:ln>
            <a:scene3d>
              <a:camera prst="legacyObliqueTopRight"/>
              <a:lightRig rig="legacyFlat3" dir="l"/>
            </a:scene3d>
            <a:sp3d extrusionH="10525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sp>
          <p:nvSpPr>
            <p:cNvPr id="8" name="Line 4">
              <a:extLst>
                <a:ext uri="{FF2B5EF4-FFF2-40B4-BE49-F238E27FC236}">
                  <a16:creationId xmlns:a16="http://schemas.microsoft.com/office/drawing/2014/main" id="{2AFD693A-FF40-8941-91CC-D3DCA9D2F248}"/>
                </a:ext>
              </a:extLst>
            </p:cNvPr>
            <p:cNvSpPr>
              <a:spLocks noChangeShapeType="1"/>
            </p:cNvSpPr>
            <p:nvPr/>
          </p:nvSpPr>
          <p:spPr bwMode="auto">
            <a:xfrm>
              <a:off x="5251450" y="5868988"/>
              <a:ext cx="254000" cy="0"/>
            </a:xfrm>
            <a:prstGeom prst="line">
              <a:avLst/>
            </a:prstGeom>
            <a:noFill/>
            <a:ln w="9525">
              <a:solidFill>
                <a:schemeClr val="tx1"/>
              </a:solidFill>
              <a:round/>
              <a:headEnd/>
              <a:tailEnd/>
            </a:ln>
            <a:scene3d>
              <a:camera prst="legacyObliqueTopRight"/>
              <a:lightRig rig="legacyFlat3" dir="l"/>
            </a:scene3d>
            <a:sp3d extrusionH="4302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sp>
          <p:nvSpPr>
            <p:cNvPr id="9" name="Line 5">
              <a:extLst>
                <a:ext uri="{FF2B5EF4-FFF2-40B4-BE49-F238E27FC236}">
                  <a16:creationId xmlns:a16="http://schemas.microsoft.com/office/drawing/2014/main" id="{5A92A27C-B6B2-EC40-AF51-07207D63FF38}"/>
                </a:ext>
              </a:extLst>
            </p:cNvPr>
            <p:cNvSpPr>
              <a:spLocks noChangeShapeType="1"/>
            </p:cNvSpPr>
            <p:nvPr/>
          </p:nvSpPr>
          <p:spPr bwMode="auto">
            <a:xfrm>
              <a:off x="5348288" y="5973763"/>
              <a:ext cx="758825" cy="0"/>
            </a:xfrm>
            <a:prstGeom prst="line">
              <a:avLst/>
            </a:prstGeom>
            <a:noFill/>
            <a:ln w="9525">
              <a:solidFill>
                <a:schemeClr val="tx1"/>
              </a:solidFill>
              <a:round/>
              <a:headEnd/>
              <a:tailEnd/>
            </a:ln>
            <a:scene3d>
              <a:camera prst="legacyObliqueTopRight"/>
              <a:lightRig rig="legacyFlat3" dir="l"/>
            </a:scene3d>
            <a:sp3d extrusionH="10525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grpSp>
          <p:nvGrpSpPr>
            <p:cNvPr id="10" name="Group 6">
              <a:extLst>
                <a:ext uri="{FF2B5EF4-FFF2-40B4-BE49-F238E27FC236}">
                  <a16:creationId xmlns:a16="http://schemas.microsoft.com/office/drawing/2014/main" id="{0904F88E-4CAD-F643-9FEF-EE86B1C7F5EE}"/>
                </a:ext>
              </a:extLst>
            </p:cNvPr>
            <p:cNvGrpSpPr>
              <a:grpSpLocks/>
            </p:cNvGrpSpPr>
            <p:nvPr/>
          </p:nvGrpSpPr>
          <p:grpSpPr bwMode="auto">
            <a:xfrm>
              <a:off x="4745038" y="5557838"/>
              <a:ext cx="557212" cy="163512"/>
              <a:chOff x="286" y="386"/>
              <a:chExt cx="380" cy="100"/>
            </a:xfrm>
          </p:grpSpPr>
          <p:sp>
            <p:nvSpPr>
              <p:cNvPr id="269" name="Freeform 7">
                <a:extLst>
                  <a:ext uri="{FF2B5EF4-FFF2-40B4-BE49-F238E27FC236}">
                    <a16:creationId xmlns:a16="http://schemas.microsoft.com/office/drawing/2014/main" id="{6FAAB2F4-34E3-BE4A-8E12-41E974587A75}"/>
                  </a:ext>
                </a:extLst>
              </p:cNvPr>
              <p:cNvSpPr>
                <a:spLocks noChangeAspect="1"/>
              </p:cNvSpPr>
              <p:nvPr/>
            </p:nvSpPr>
            <p:spPr bwMode="auto">
              <a:xfrm>
                <a:off x="286" y="402"/>
                <a:ext cx="380" cy="84"/>
              </a:xfrm>
              <a:custGeom>
                <a:avLst/>
                <a:gdLst>
                  <a:gd name="T0" fmla="*/ 16 w 432"/>
                  <a:gd name="T1" fmla="*/ 0 h 96"/>
                  <a:gd name="T2" fmla="*/ 72 w 432"/>
                  <a:gd name="T3" fmla="*/ 0 h 96"/>
                  <a:gd name="T4" fmla="*/ 55 w 432"/>
                  <a:gd name="T5" fmla="*/ 16 h 96"/>
                  <a:gd name="T6" fmla="*/ 0 w 432"/>
                  <a:gd name="T7" fmla="*/ 16 h 96"/>
                  <a:gd name="T8" fmla="*/ 16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99747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70" name="Text Box 8">
                <a:extLst>
                  <a:ext uri="{FF2B5EF4-FFF2-40B4-BE49-F238E27FC236}">
                    <a16:creationId xmlns:a16="http://schemas.microsoft.com/office/drawing/2014/main" id="{0720E51B-1027-404C-8DB2-0A248F73ED0D}"/>
                  </a:ext>
                </a:extLst>
              </p:cNvPr>
              <p:cNvSpPr txBox="1">
                <a:spLocks noChangeArrowheads="1"/>
              </p:cNvSpPr>
              <p:nvPr/>
            </p:nvSpPr>
            <p:spPr bwMode="auto">
              <a:xfrm>
                <a:off x="374" y="386"/>
                <a:ext cx="0" cy="93"/>
              </a:xfrm>
              <a:prstGeom prst="rect">
                <a:avLst/>
              </a:prstGeom>
              <a:solidFill>
                <a:srgbClr val="99747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sp>
          <p:nvSpPr>
            <p:cNvPr id="11" name="Rectangle 9">
              <a:extLst>
                <a:ext uri="{FF2B5EF4-FFF2-40B4-BE49-F238E27FC236}">
                  <a16:creationId xmlns:a16="http://schemas.microsoft.com/office/drawing/2014/main" id="{896FD70D-8EFE-5C47-AEC0-20204AFCA845}"/>
                </a:ext>
              </a:extLst>
            </p:cNvPr>
            <p:cNvSpPr>
              <a:spLocks noChangeArrowheads="1"/>
            </p:cNvSpPr>
            <p:nvPr/>
          </p:nvSpPr>
          <p:spPr bwMode="auto">
            <a:xfrm>
              <a:off x="4360863" y="947738"/>
              <a:ext cx="2109787" cy="1476375"/>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GB" altLang="en-US" sz="1000">
                <a:latin typeface="Verdana" panose="020B0604030504040204" pitchFamily="34" charset="0"/>
              </a:endParaRPr>
            </a:p>
          </p:txBody>
        </p:sp>
        <p:sp>
          <p:nvSpPr>
            <p:cNvPr id="12" name="Line 10">
              <a:extLst>
                <a:ext uri="{FF2B5EF4-FFF2-40B4-BE49-F238E27FC236}">
                  <a16:creationId xmlns:a16="http://schemas.microsoft.com/office/drawing/2014/main" id="{4D4DD1A5-5F26-5742-8BA4-E066B7EC5F8A}"/>
                </a:ext>
              </a:extLst>
            </p:cNvPr>
            <p:cNvSpPr>
              <a:spLocks noChangeShapeType="1"/>
            </p:cNvSpPr>
            <p:nvPr/>
          </p:nvSpPr>
          <p:spPr bwMode="auto">
            <a:xfrm>
              <a:off x="4386263" y="2208213"/>
              <a:ext cx="758825" cy="0"/>
            </a:xfrm>
            <a:prstGeom prst="line">
              <a:avLst/>
            </a:prstGeom>
            <a:noFill/>
            <a:ln w="9525">
              <a:solidFill>
                <a:schemeClr val="tx1"/>
              </a:solidFill>
              <a:round/>
              <a:headEnd/>
              <a:tailEnd/>
            </a:ln>
            <a:scene3d>
              <a:camera prst="legacyObliqueTopRight"/>
              <a:lightRig rig="legacyFlat3" dir="l"/>
            </a:scene3d>
            <a:sp3d extrusionH="10525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sp>
          <p:nvSpPr>
            <p:cNvPr id="13" name="Line 11">
              <a:extLst>
                <a:ext uri="{FF2B5EF4-FFF2-40B4-BE49-F238E27FC236}">
                  <a16:creationId xmlns:a16="http://schemas.microsoft.com/office/drawing/2014/main" id="{03342CA3-226B-C944-AACC-929B5097F117}"/>
                </a:ext>
              </a:extLst>
            </p:cNvPr>
            <p:cNvSpPr>
              <a:spLocks noChangeShapeType="1"/>
            </p:cNvSpPr>
            <p:nvPr/>
          </p:nvSpPr>
          <p:spPr bwMode="auto">
            <a:xfrm>
              <a:off x="5251450" y="2101850"/>
              <a:ext cx="254000" cy="0"/>
            </a:xfrm>
            <a:prstGeom prst="line">
              <a:avLst/>
            </a:prstGeom>
            <a:noFill/>
            <a:ln w="9525">
              <a:solidFill>
                <a:schemeClr val="tx1"/>
              </a:solidFill>
              <a:round/>
              <a:headEnd/>
              <a:tailEnd/>
            </a:ln>
            <a:scene3d>
              <a:camera prst="legacyObliqueTopRight"/>
              <a:lightRig rig="legacyFlat3" dir="l"/>
            </a:scene3d>
            <a:sp3d extrusionH="4302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sp>
          <p:nvSpPr>
            <p:cNvPr id="14" name="Line 12">
              <a:extLst>
                <a:ext uri="{FF2B5EF4-FFF2-40B4-BE49-F238E27FC236}">
                  <a16:creationId xmlns:a16="http://schemas.microsoft.com/office/drawing/2014/main" id="{BF5A7E80-9312-6348-B1B0-914FB24D4231}"/>
                </a:ext>
              </a:extLst>
            </p:cNvPr>
            <p:cNvSpPr>
              <a:spLocks noChangeShapeType="1"/>
            </p:cNvSpPr>
            <p:nvPr/>
          </p:nvSpPr>
          <p:spPr bwMode="auto">
            <a:xfrm>
              <a:off x="5348288" y="2206625"/>
              <a:ext cx="758825" cy="0"/>
            </a:xfrm>
            <a:prstGeom prst="line">
              <a:avLst/>
            </a:prstGeom>
            <a:noFill/>
            <a:ln w="9525">
              <a:solidFill>
                <a:schemeClr val="tx1"/>
              </a:solidFill>
              <a:round/>
              <a:headEnd/>
              <a:tailEnd/>
            </a:ln>
            <a:scene3d>
              <a:camera prst="legacyObliqueTopRight"/>
              <a:lightRig rig="legacyFlat3" dir="l"/>
            </a:scene3d>
            <a:sp3d extrusionH="10525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sp>
          <p:nvSpPr>
            <p:cNvPr id="15" name="Text Box 13">
              <a:extLst>
                <a:ext uri="{FF2B5EF4-FFF2-40B4-BE49-F238E27FC236}">
                  <a16:creationId xmlns:a16="http://schemas.microsoft.com/office/drawing/2014/main" id="{1476D989-E44D-CC43-85C5-AAF232AF3CF3}"/>
                </a:ext>
              </a:extLst>
            </p:cNvPr>
            <p:cNvSpPr txBox="1">
              <a:spLocks noChangeArrowheads="1"/>
            </p:cNvSpPr>
            <p:nvPr/>
          </p:nvSpPr>
          <p:spPr bwMode="auto">
            <a:xfrm>
              <a:off x="4603750" y="2197100"/>
              <a:ext cx="622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latin typeface="Verdana" panose="020B0604030504040204" pitchFamily="34" charset="0"/>
                </a:rPr>
                <a:t>location 1</a:t>
              </a:r>
            </a:p>
          </p:txBody>
        </p:sp>
        <p:sp>
          <p:nvSpPr>
            <p:cNvPr id="16" name="Text Box 14">
              <a:extLst>
                <a:ext uri="{FF2B5EF4-FFF2-40B4-BE49-F238E27FC236}">
                  <a16:creationId xmlns:a16="http://schemas.microsoft.com/office/drawing/2014/main" id="{F63A793D-6AA7-B945-B1FF-02762D9B9F4F}"/>
                </a:ext>
              </a:extLst>
            </p:cNvPr>
            <p:cNvSpPr txBox="1">
              <a:spLocks noChangeArrowheads="1"/>
            </p:cNvSpPr>
            <p:nvPr/>
          </p:nvSpPr>
          <p:spPr bwMode="auto">
            <a:xfrm>
              <a:off x="5332413" y="2195513"/>
              <a:ext cx="622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latin typeface="Verdana" panose="020B0604030504040204" pitchFamily="34" charset="0"/>
                </a:rPr>
                <a:t>location 2</a:t>
              </a:r>
            </a:p>
          </p:txBody>
        </p:sp>
        <p:grpSp>
          <p:nvGrpSpPr>
            <p:cNvPr id="17" name="Group 15">
              <a:extLst>
                <a:ext uri="{FF2B5EF4-FFF2-40B4-BE49-F238E27FC236}">
                  <a16:creationId xmlns:a16="http://schemas.microsoft.com/office/drawing/2014/main" id="{8FFC384E-333C-E246-BCA7-A88827AF92B3}"/>
                </a:ext>
              </a:extLst>
            </p:cNvPr>
            <p:cNvGrpSpPr>
              <a:grpSpLocks/>
            </p:cNvGrpSpPr>
            <p:nvPr/>
          </p:nvGrpSpPr>
          <p:grpSpPr bwMode="auto">
            <a:xfrm>
              <a:off x="5556250" y="1736725"/>
              <a:ext cx="760413" cy="377825"/>
              <a:chOff x="821" y="501"/>
              <a:chExt cx="519" cy="231"/>
            </a:xfrm>
          </p:grpSpPr>
          <p:sp>
            <p:nvSpPr>
              <p:cNvPr id="260" name="Oval 16">
                <a:extLst>
                  <a:ext uri="{FF2B5EF4-FFF2-40B4-BE49-F238E27FC236}">
                    <a16:creationId xmlns:a16="http://schemas.microsoft.com/office/drawing/2014/main" id="{CF34DCE4-142C-3D43-9F70-96589A41236E}"/>
                  </a:ext>
                </a:extLst>
              </p:cNvPr>
              <p:cNvSpPr>
                <a:spLocks noChangeAspect="1" noChangeArrowheads="1"/>
              </p:cNvSpPr>
              <p:nvPr/>
            </p:nvSpPr>
            <p:spPr bwMode="auto">
              <a:xfrm>
                <a:off x="1279" y="618"/>
                <a:ext cx="57" cy="56"/>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61" name="Freeform 17">
                <a:extLst>
                  <a:ext uri="{FF2B5EF4-FFF2-40B4-BE49-F238E27FC236}">
                    <a16:creationId xmlns:a16="http://schemas.microsoft.com/office/drawing/2014/main" id="{AEF82475-3573-6647-AF09-CB62C9000D78}"/>
                  </a:ext>
                </a:extLst>
              </p:cNvPr>
              <p:cNvSpPr>
                <a:spLocks noChangeAspect="1"/>
              </p:cNvSpPr>
              <p:nvPr/>
            </p:nvSpPr>
            <p:spPr bwMode="auto">
              <a:xfrm>
                <a:off x="821" y="501"/>
                <a:ext cx="231" cy="58"/>
              </a:xfrm>
              <a:custGeom>
                <a:avLst/>
                <a:gdLst>
                  <a:gd name="T0" fmla="*/ 1915 w 192"/>
                  <a:gd name="T1" fmla="*/ 684 h 48"/>
                  <a:gd name="T2" fmla="*/ 0 w 192"/>
                  <a:gd name="T3" fmla="*/ 684 h 48"/>
                  <a:gd name="T4" fmla="*/ 646 w 192"/>
                  <a:gd name="T5" fmla="*/ 0 h 48"/>
                  <a:gd name="T6" fmla="*/ 2555 w 192"/>
                  <a:gd name="T7" fmla="*/ 0 h 48"/>
                  <a:gd name="T8" fmla="*/ 1915 w 192"/>
                  <a:gd name="T9" fmla="*/ 684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62" name="Oval 18">
                <a:extLst>
                  <a:ext uri="{FF2B5EF4-FFF2-40B4-BE49-F238E27FC236}">
                    <a16:creationId xmlns:a16="http://schemas.microsoft.com/office/drawing/2014/main" id="{FBF3EB1C-E9C5-4446-B20B-0F2900F118F6}"/>
                  </a:ext>
                </a:extLst>
              </p:cNvPr>
              <p:cNvSpPr>
                <a:spLocks noChangeAspect="1" noChangeArrowheads="1"/>
              </p:cNvSpPr>
              <p:nvPr/>
            </p:nvSpPr>
            <p:spPr bwMode="auto">
              <a:xfrm>
                <a:off x="821" y="675"/>
                <a:ext cx="59"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63" name="Oval 19">
                <a:extLst>
                  <a:ext uri="{FF2B5EF4-FFF2-40B4-BE49-F238E27FC236}">
                    <a16:creationId xmlns:a16="http://schemas.microsoft.com/office/drawing/2014/main" id="{FC63356D-1FA9-8645-B9F2-9E3CEE5FA69E}"/>
                  </a:ext>
                </a:extLst>
              </p:cNvPr>
              <p:cNvSpPr>
                <a:spLocks noChangeAspect="1" noChangeArrowheads="1"/>
              </p:cNvSpPr>
              <p:nvPr/>
            </p:nvSpPr>
            <p:spPr bwMode="auto">
              <a:xfrm>
                <a:off x="1225" y="675"/>
                <a:ext cx="57"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64" name="Oval 20">
                <a:extLst>
                  <a:ext uri="{FF2B5EF4-FFF2-40B4-BE49-F238E27FC236}">
                    <a16:creationId xmlns:a16="http://schemas.microsoft.com/office/drawing/2014/main" id="{7274CCBE-93A8-6140-BB3C-783DF385C1CA}"/>
                  </a:ext>
                </a:extLst>
              </p:cNvPr>
              <p:cNvSpPr>
                <a:spLocks noChangeAspect="1" noChangeArrowheads="1"/>
              </p:cNvSpPr>
              <p:nvPr/>
            </p:nvSpPr>
            <p:spPr bwMode="auto">
              <a:xfrm>
                <a:off x="1167" y="674"/>
                <a:ext cx="58"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65" name="Rectangle 21">
                <a:extLst>
                  <a:ext uri="{FF2B5EF4-FFF2-40B4-BE49-F238E27FC236}">
                    <a16:creationId xmlns:a16="http://schemas.microsoft.com/office/drawing/2014/main" id="{C7FF6122-52EF-5A43-A946-3856C1599516}"/>
                  </a:ext>
                </a:extLst>
              </p:cNvPr>
              <p:cNvSpPr>
                <a:spLocks noChangeAspect="1" noChangeArrowheads="1"/>
              </p:cNvSpPr>
              <p:nvPr/>
            </p:nvSpPr>
            <p:spPr bwMode="auto">
              <a:xfrm>
                <a:off x="821" y="559"/>
                <a:ext cx="173" cy="115"/>
              </a:xfrm>
              <a:prstGeom prst="rect">
                <a:avLst/>
              </a:prstGeom>
              <a:solidFill>
                <a:srgbClr val="FF2A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66" name="Freeform 22">
                <a:extLst>
                  <a:ext uri="{FF2B5EF4-FFF2-40B4-BE49-F238E27FC236}">
                    <a16:creationId xmlns:a16="http://schemas.microsoft.com/office/drawing/2014/main" id="{AAC169F7-0FB2-CD48-8D01-332D1FE58399}"/>
                  </a:ext>
                </a:extLst>
              </p:cNvPr>
              <p:cNvSpPr>
                <a:spLocks noChangeAspect="1"/>
              </p:cNvSpPr>
              <p:nvPr/>
            </p:nvSpPr>
            <p:spPr bwMode="auto">
              <a:xfrm>
                <a:off x="994" y="501"/>
                <a:ext cx="58" cy="173"/>
              </a:xfrm>
              <a:custGeom>
                <a:avLst/>
                <a:gdLst>
                  <a:gd name="T0" fmla="*/ 0 w 48"/>
                  <a:gd name="T1" fmla="*/ 630 h 144"/>
                  <a:gd name="T2" fmla="*/ 684 w 48"/>
                  <a:gd name="T3" fmla="*/ 0 h 144"/>
                  <a:gd name="T4" fmla="*/ 684 w 48"/>
                  <a:gd name="T5" fmla="*/ 1242 h 144"/>
                  <a:gd name="T6" fmla="*/ 0 w 48"/>
                  <a:gd name="T7" fmla="*/ 1879 h 144"/>
                  <a:gd name="T8" fmla="*/ 0 w 48"/>
                  <a:gd name="T9" fmla="*/ 630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67" name="Freeform 23">
                <a:extLst>
                  <a:ext uri="{FF2B5EF4-FFF2-40B4-BE49-F238E27FC236}">
                    <a16:creationId xmlns:a16="http://schemas.microsoft.com/office/drawing/2014/main" id="{BC794ADC-2DB9-EF41-822A-B559332E37F2}"/>
                  </a:ext>
                </a:extLst>
              </p:cNvPr>
              <p:cNvSpPr>
                <a:spLocks noChangeAspect="1"/>
              </p:cNvSpPr>
              <p:nvPr/>
            </p:nvSpPr>
            <p:spPr bwMode="auto">
              <a:xfrm>
                <a:off x="994" y="617"/>
                <a:ext cx="346" cy="57"/>
              </a:xfrm>
              <a:custGeom>
                <a:avLst/>
                <a:gdLst>
                  <a:gd name="T0" fmla="*/ 0 w 288"/>
                  <a:gd name="T1" fmla="*/ 533 h 48"/>
                  <a:gd name="T2" fmla="*/ 3133 w 288"/>
                  <a:gd name="T3" fmla="*/ 533 h 48"/>
                  <a:gd name="T4" fmla="*/ 3764 w 288"/>
                  <a:gd name="T5" fmla="*/ 0 h 48"/>
                  <a:gd name="T6" fmla="*/ 630 w 288"/>
                  <a:gd name="T7" fmla="*/ 0 h 48"/>
                  <a:gd name="T8" fmla="*/ 0 w 288"/>
                  <a:gd name="T9" fmla="*/ 533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68" name="Rectangle 24">
                <a:extLst>
                  <a:ext uri="{FF2B5EF4-FFF2-40B4-BE49-F238E27FC236}">
                    <a16:creationId xmlns:a16="http://schemas.microsoft.com/office/drawing/2014/main" id="{D0D78D34-4DE6-9540-9847-003458527B9A}"/>
                  </a:ext>
                </a:extLst>
              </p:cNvPr>
              <p:cNvSpPr>
                <a:spLocks noChangeAspect="1" noChangeArrowheads="1"/>
              </p:cNvSpPr>
              <p:nvPr/>
            </p:nvSpPr>
            <p:spPr bwMode="auto">
              <a:xfrm>
                <a:off x="833" y="556"/>
                <a:ext cx="0" cy="94"/>
              </a:xfrm>
              <a:prstGeom prst="rect">
                <a:avLst/>
              </a:prstGeom>
              <a:solidFill>
                <a:srgbClr val="FF2A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sp>
          <p:nvSpPr>
            <p:cNvPr id="18" name="Rectangle 25">
              <a:extLst>
                <a:ext uri="{FF2B5EF4-FFF2-40B4-BE49-F238E27FC236}">
                  <a16:creationId xmlns:a16="http://schemas.microsoft.com/office/drawing/2014/main" id="{113E5999-302B-D747-9F7A-D8A9FF4FF90E}"/>
                </a:ext>
              </a:extLst>
            </p:cNvPr>
            <p:cNvSpPr>
              <a:spLocks noChangeArrowheads="1"/>
            </p:cNvSpPr>
            <p:nvPr/>
          </p:nvSpPr>
          <p:spPr bwMode="auto">
            <a:xfrm>
              <a:off x="4360863" y="2835275"/>
              <a:ext cx="2109787" cy="1474788"/>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GB" altLang="en-US" sz="1000">
                <a:latin typeface="Verdana" panose="020B0604030504040204" pitchFamily="34" charset="0"/>
              </a:endParaRPr>
            </a:p>
          </p:txBody>
        </p:sp>
        <p:sp>
          <p:nvSpPr>
            <p:cNvPr id="19" name="Line 26">
              <a:extLst>
                <a:ext uri="{FF2B5EF4-FFF2-40B4-BE49-F238E27FC236}">
                  <a16:creationId xmlns:a16="http://schemas.microsoft.com/office/drawing/2014/main" id="{B503962F-7B56-C144-AAAD-7517E16219AD}"/>
                </a:ext>
              </a:extLst>
            </p:cNvPr>
            <p:cNvSpPr>
              <a:spLocks noChangeShapeType="1"/>
            </p:cNvSpPr>
            <p:nvPr/>
          </p:nvSpPr>
          <p:spPr bwMode="auto">
            <a:xfrm>
              <a:off x="4386263" y="4095750"/>
              <a:ext cx="758825" cy="0"/>
            </a:xfrm>
            <a:prstGeom prst="line">
              <a:avLst/>
            </a:prstGeom>
            <a:noFill/>
            <a:ln w="9525">
              <a:solidFill>
                <a:schemeClr val="tx1"/>
              </a:solidFill>
              <a:round/>
              <a:headEnd/>
              <a:tailEnd/>
            </a:ln>
            <a:scene3d>
              <a:camera prst="legacyObliqueTopRight"/>
              <a:lightRig rig="legacyFlat3" dir="l"/>
            </a:scene3d>
            <a:sp3d extrusionH="10525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sp>
          <p:nvSpPr>
            <p:cNvPr id="20" name="Line 27">
              <a:extLst>
                <a:ext uri="{FF2B5EF4-FFF2-40B4-BE49-F238E27FC236}">
                  <a16:creationId xmlns:a16="http://schemas.microsoft.com/office/drawing/2014/main" id="{1A99A2E0-6482-FF4D-B850-3618BA76DCF8}"/>
                </a:ext>
              </a:extLst>
            </p:cNvPr>
            <p:cNvSpPr>
              <a:spLocks noChangeShapeType="1"/>
            </p:cNvSpPr>
            <p:nvPr/>
          </p:nvSpPr>
          <p:spPr bwMode="auto">
            <a:xfrm>
              <a:off x="5251450" y="3989388"/>
              <a:ext cx="254000" cy="0"/>
            </a:xfrm>
            <a:prstGeom prst="line">
              <a:avLst/>
            </a:prstGeom>
            <a:noFill/>
            <a:ln w="9525">
              <a:solidFill>
                <a:schemeClr val="tx1"/>
              </a:solidFill>
              <a:round/>
              <a:headEnd/>
              <a:tailEnd/>
            </a:ln>
            <a:scene3d>
              <a:camera prst="legacyObliqueTopRight"/>
              <a:lightRig rig="legacyFlat3" dir="l"/>
            </a:scene3d>
            <a:sp3d extrusionH="4302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sp>
          <p:nvSpPr>
            <p:cNvPr id="21" name="Line 28">
              <a:extLst>
                <a:ext uri="{FF2B5EF4-FFF2-40B4-BE49-F238E27FC236}">
                  <a16:creationId xmlns:a16="http://schemas.microsoft.com/office/drawing/2014/main" id="{1C9B870F-E773-BF49-85BB-914788927D6A}"/>
                </a:ext>
              </a:extLst>
            </p:cNvPr>
            <p:cNvSpPr>
              <a:spLocks noChangeShapeType="1"/>
            </p:cNvSpPr>
            <p:nvPr/>
          </p:nvSpPr>
          <p:spPr bwMode="auto">
            <a:xfrm>
              <a:off x="5348288" y="4094163"/>
              <a:ext cx="758825" cy="0"/>
            </a:xfrm>
            <a:prstGeom prst="line">
              <a:avLst/>
            </a:prstGeom>
            <a:noFill/>
            <a:ln w="9525">
              <a:solidFill>
                <a:schemeClr val="tx1"/>
              </a:solidFill>
              <a:round/>
              <a:headEnd/>
              <a:tailEnd/>
            </a:ln>
            <a:scene3d>
              <a:camera prst="legacyObliqueTopRight"/>
              <a:lightRig rig="legacyFlat3" dir="l"/>
            </a:scene3d>
            <a:sp3d extrusionH="10525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sp>
          <p:nvSpPr>
            <p:cNvPr id="22" name="Text Box 29">
              <a:extLst>
                <a:ext uri="{FF2B5EF4-FFF2-40B4-BE49-F238E27FC236}">
                  <a16:creationId xmlns:a16="http://schemas.microsoft.com/office/drawing/2014/main" id="{29FC192D-38ED-0B4C-A157-56768687BA48}"/>
                </a:ext>
              </a:extLst>
            </p:cNvPr>
            <p:cNvSpPr txBox="1">
              <a:spLocks noChangeArrowheads="1"/>
            </p:cNvSpPr>
            <p:nvPr/>
          </p:nvSpPr>
          <p:spPr bwMode="auto">
            <a:xfrm>
              <a:off x="4603750" y="4084638"/>
              <a:ext cx="622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latin typeface="Verdana" panose="020B0604030504040204" pitchFamily="34" charset="0"/>
                </a:rPr>
                <a:t>location 1</a:t>
              </a:r>
            </a:p>
          </p:txBody>
        </p:sp>
        <p:sp>
          <p:nvSpPr>
            <p:cNvPr id="23" name="Text Box 30">
              <a:extLst>
                <a:ext uri="{FF2B5EF4-FFF2-40B4-BE49-F238E27FC236}">
                  <a16:creationId xmlns:a16="http://schemas.microsoft.com/office/drawing/2014/main" id="{2846B3E8-AF91-4B43-8FFD-BFE35FD02AB9}"/>
                </a:ext>
              </a:extLst>
            </p:cNvPr>
            <p:cNvSpPr txBox="1">
              <a:spLocks noChangeArrowheads="1"/>
            </p:cNvSpPr>
            <p:nvPr/>
          </p:nvSpPr>
          <p:spPr bwMode="auto">
            <a:xfrm>
              <a:off x="5332413" y="4083050"/>
              <a:ext cx="622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latin typeface="Verdana" panose="020B0604030504040204" pitchFamily="34" charset="0"/>
                </a:rPr>
                <a:t>location 2</a:t>
              </a:r>
            </a:p>
          </p:txBody>
        </p:sp>
        <p:grpSp>
          <p:nvGrpSpPr>
            <p:cNvPr id="24" name="Group 31">
              <a:extLst>
                <a:ext uri="{FF2B5EF4-FFF2-40B4-BE49-F238E27FC236}">
                  <a16:creationId xmlns:a16="http://schemas.microsoft.com/office/drawing/2014/main" id="{DB7A675C-57C2-2642-80F6-D283C189D36B}"/>
                </a:ext>
              </a:extLst>
            </p:cNvPr>
            <p:cNvGrpSpPr>
              <a:grpSpLocks/>
            </p:cNvGrpSpPr>
            <p:nvPr/>
          </p:nvGrpSpPr>
          <p:grpSpPr bwMode="auto">
            <a:xfrm>
              <a:off x="4865688" y="4773613"/>
              <a:ext cx="969962" cy="879475"/>
              <a:chOff x="528" y="48"/>
              <a:chExt cx="662" cy="538"/>
            </a:xfrm>
          </p:grpSpPr>
          <p:sp>
            <p:nvSpPr>
              <p:cNvPr id="246" name="Oval 32">
                <a:extLst>
                  <a:ext uri="{FF2B5EF4-FFF2-40B4-BE49-F238E27FC236}">
                    <a16:creationId xmlns:a16="http://schemas.microsoft.com/office/drawing/2014/main" id="{EE1B7ACB-C336-7247-9FB7-51C5F97D2E26}"/>
                  </a:ext>
                </a:extLst>
              </p:cNvPr>
              <p:cNvSpPr>
                <a:spLocks noChangeAspect="1" noChangeArrowheads="1"/>
              </p:cNvSpPr>
              <p:nvPr/>
            </p:nvSpPr>
            <p:spPr bwMode="auto">
              <a:xfrm>
                <a:off x="866" y="563"/>
                <a:ext cx="46" cy="23"/>
              </a:xfrm>
              <a:prstGeom prst="ellipse">
                <a:avLst/>
              </a:prstGeom>
              <a:solidFill>
                <a:srgbClr val="99DDFF"/>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nvGrpSpPr>
              <p:cNvPr id="247" name="Group 33">
                <a:extLst>
                  <a:ext uri="{FF2B5EF4-FFF2-40B4-BE49-F238E27FC236}">
                    <a16:creationId xmlns:a16="http://schemas.microsoft.com/office/drawing/2014/main" id="{8D84B3F2-0458-424D-A551-00E505F20661}"/>
                  </a:ext>
                </a:extLst>
              </p:cNvPr>
              <p:cNvGrpSpPr>
                <a:grpSpLocks/>
              </p:cNvGrpSpPr>
              <p:nvPr/>
            </p:nvGrpSpPr>
            <p:grpSpPr bwMode="auto">
              <a:xfrm>
                <a:off x="528" y="48"/>
                <a:ext cx="662" cy="528"/>
                <a:chOff x="528" y="48"/>
                <a:chExt cx="662" cy="528"/>
              </a:xfrm>
            </p:grpSpPr>
            <p:sp>
              <p:nvSpPr>
                <p:cNvPr id="248" name="Rectangle 34">
                  <a:extLst>
                    <a:ext uri="{FF2B5EF4-FFF2-40B4-BE49-F238E27FC236}">
                      <a16:creationId xmlns:a16="http://schemas.microsoft.com/office/drawing/2014/main" id="{79F58FA8-C876-F346-9E48-51A007B86268}"/>
                    </a:ext>
                  </a:extLst>
                </p:cNvPr>
                <p:cNvSpPr>
                  <a:spLocks noChangeArrowheads="1"/>
                </p:cNvSpPr>
                <p:nvPr/>
              </p:nvSpPr>
              <p:spPr bwMode="auto">
                <a:xfrm>
                  <a:off x="864" y="96"/>
                  <a:ext cx="48" cy="480"/>
                </a:xfrm>
                <a:prstGeom prst="rect">
                  <a:avLst/>
                </a:prstGeom>
                <a:solidFill>
                  <a:srgbClr val="99DDFF"/>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49" name="Line 35">
                  <a:extLst>
                    <a:ext uri="{FF2B5EF4-FFF2-40B4-BE49-F238E27FC236}">
                      <a16:creationId xmlns:a16="http://schemas.microsoft.com/office/drawing/2014/main" id="{52AA2411-740B-254E-B00B-C462EA2E3873}"/>
                    </a:ext>
                  </a:extLst>
                </p:cNvPr>
                <p:cNvSpPr>
                  <a:spLocks noChangeShapeType="1"/>
                </p:cNvSpPr>
                <p:nvPr/>
              </p:nvSpPr>
              <p:spPr bwMode="auto">
                <a:xfrm flipH="1" flipV="1">
                  <a:off x="864" y="9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250" name="Line 36">
                  <a:extLst>
                    <a:ext uri="{FF2B5EF4-FFF2-40B4-BE49-F238E27FC236}">
                      <a16:creationId xmlns:a16="http://schemas.microsoft.com/office/drawing/2014/main" id="{464CB535-1D0C-1545-B59D-D065E0B5BF5F}"/>
                    </a:ext>
                  </a:extLst>
                </p:cNvPr>
                <p:cNvSpPr>
                  <a:spLocks noChangeShapeType="1"/>
                </p:cNvSpPr>
                <p:nvPr/>
              </p:nvSpPr>
              <p:spPr bwMode="auto">
                <a:xfrm flipV="1">
                  <a:off x="912" y="9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grpSp>
              <p:nvGrpSpPr>
                <p:cNvPr id="251" name="Group 37">
                  <a:extLst>
                    <a:ext uri="{FF2B5EF4-FFF2-40B4-BE49-F238E27FC236}">
                      <a16:creationId xmlns:a16="http://schemas.microsoft.com/office/drawing/2014/main" id="{CD963782-10EA-2F41-B0A2-8D7C33B355AD}"/>
                    </a:ext>
                  </a:extLst>
                </p:cNvPr>
                <p:cNvGrpSpPr>
                  <a:grpSpLocks/>
                </p:cNvGrpSpPr>
                <p:nvPr/>
              </p:nvGrpSpPr>
              <p:grpSpPr bwMode="auto">
                <a:xfrm>
                  <a:off x="552" y="85"/>
                  <a:ext cx="23" cy="141"/>
                  <a:chOff x="960" y="251"/>
                  <a:chExt cx="23" cy="141"/>
                </a:xfrm>
              </p:grpSpPr>
              <p:sp>
                <p:nvSpPr>
                  <p:cNvPr id="258" name="Line 38">
                    <a:extLst>
                      <a:ext uri="{FF2B5EF4-FFF2-40B4-BE49-F238E27FC236}">
                        <a16:creationId xmlns:a16="http://schemas.microsoft.com/office/drawing/2014/main" id="{71D80399-3440-9045-8138-F37B0833155A}"/>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259" name="Oval 39">
                    <a:extLst>
                      <a:ext uri="{FF2B5EF4-FFF2-40B4-BE49-F238E27FC236}">
                        <a16:creationId xmlns:a16="http://schemas.microsoft.com/office/drawing/2014/main" id="{21F77787-296C-9244-8E2A-A30A1DD3A28E}"/>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252" name="Rectangle 40">
                  <a:extLst>
                    <a:ext uri="{FF2B5EF4-FFF2-40B4-BE49-F238E27FC236}">
                      <a16:creationId xmlns:a16="http://schemas.microsoft.com/office/drawing/2014/main" id="{05B226AB-2AFD-3B41-8D32-E0904B052091}"/>
                    </a:ext>
                  </a:extLst>
                </p:cNvPr>
                <p:cNvSpPr>
                  <a:spLocks noChangeArrowheads="1"/>
                </p:cNvSpPr>
                <p:nvPr/>
              </p:nvSpPr>
              <p:spPr bwMode="auto">
                <a:xfrm>
                  <a:off x="528" y="102"/>
                  <a:ext cx="480" cy="23"/>
                </a:xfrm>
                <a:prstGeom prst="rect">
                  <a:avLst/>
                </a:prstGeom>
                <a:solidFill>
                  <a:srgbClr val="99DDFF"/>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53" name="Freeform 41">
                  <a:extLst>
                    <a:ext uri="{FF2B5EF4-FFF2-40B4-BE49-F238E27FC236}">
                      <a16:creationId xmlns:a16="http://schemas.microsoft.com/office/drawing/2014/main" id="{6C5B26FD-A56C-5445-856F-6067D4A53CE8}"/>
                    </a:ext>
                  </a:extLst>
                </p:cNvPr>
                <p:cNvSpPr>
                  <a:spLocks noChangeAspect="1"/>
                </p:cNvSpPr>
                <p:nvPr/>
              </p:nvSpPr>
              <p:spPr bwMode="auto">
                <a:xfrm>
                  <a:off x="528" y="66"/>
                  <a:ext cx="512" cy="37"/>
                </a:xfrm>
                <a:custGeom>
                  <a:avLst/>
                  <a:gdLst>
                    <a:gd name="T0" fmla="*/ 0 w 672"/>
                    <a:gd name="T1" fmla="*/ 2 h 48"/>
                    <a:gd name="T2" fmla="*/ 2 w 672"/>
                    <a:gd name="T3" fmla="*/ 0 h 48"/>
                    <a:gd name="T4" fmla="*/ 15 w 672"/>
                    <a:gd name="T5" fmla="*/ 0 h 48"/>
                    <a:gd name="T6" fmla="*/ 14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54" name="Freeform 42">
                  <a:extLst>
                    <a:ext uri="{FF2B5EF4-FFF2-40B4-BE49-F238E27FC236}">
                      <a16:creationId xmlns:a16="http://schemas.microsoft.com/office/drawing/2014/main" id="{94DA3A72-A1FB-604A-8864-5F19CFBA5783}"/>
                    </a:ext>
                  </a:extLst>
                </p:cNvPr>
                <p:cNvSpPr>
                  <a:spLocks/>
                </p:cNvSpPr>
                <p:nvPr/>
              </p:nvSpPr>
              <p:spPr bwMode="auto">
                <a:xfrm>
                  <a:off x="998" y="96"/>
                  <a:ext cx="144" cy="145"/>
                </a:xfrm>
                <a:custGeom>
                  <a:avLst/>
                  <a:gdLst>
                    <a:gd name="T0" fmla="*/ 144 w 144"/>
                    <a:gd name="T1" fmla="*/ 4 h 192"/>
                    <a:gd name="T2" fmla="*/ 0 w 144"/>
                    <a:gd name="T3" fmla="*/ 4 h 192"/>
                    <a:gd name="T4" fmla="*/ 0 w 144"/>
                    <a:gd name="T5" fmla="*/ 0 h 192"/>
                    <a:gd name="T6" fmla="*/ 144 w 144"/>
                    <a:gd name="T7" fmla="*/ 0 h 192"/>
                    <a:gd name="T8" fmla="*/ 144 w 144"/>
                    <a:gd name="T9" fmla="*/ 4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55" name="Freeform 43">
                  <a:extLst>
                    <a:ext uri="{FF2B5EF4-FFF2-40B4-BE49-F238E27FC236}">
                      <a16:creationId xmlns:a16="http://schemas.microsoft.com/office/drawing/2014/main" id="{BBFC99E0-1B87-7045-882C-4D83FAD353A5}"/>
                    </a:ext>
                  </a:extLst>
                </p:cNvPr>
                <p:cNvSpPr>
                  <a:spLocks/>
                </p:cNvSpPr>
                <p:nvPr/>
              </p:nvSpPr>
              <p:spPr bwMode="auto">
                <a:xfrm>
                  <a:off x="998" y="48"/>
                  <a:ext cx="192" cy="48"/>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56" name="Freeform 44">
                  <a:extLst>
                    <a:ext uri="{FF2B5EF4-FFF2-40B4-BE49-F238E27FC236}">
                      <a16:creationId xmlns:a16="http://schemas.microsoft.com/office/drawing/2014/main" id="{4507D28F-BD44-8842-8DD7-DAED80DD3E99}"/>
                    </a:ext>
                  </a:extLst>
                </p:cNvPr>
                <p:cNvSpPr>
                  <a:spLocks/>
                </p:cNvSpPr>
                <p:nvPr/>
              </p:nvSpPr>
              <p:spPr bwMode="auto">
                <a:xfrm>
                  <a:off x="1142" y="48"/>
                  <a:ext cx="48" cy="192"/>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57" name="Rectangle 45">
                  <a:extLst>
                    <a:ext uri="{FF2B5EF4-FFF2-40B4-BE49-F238E27FC236}">
                      <a16:creationId xmlns:a16="http://schemas.microsoft.com/office/drawing/2014/main" id="{4310EDA2-0EF4-A34B-B384-361E2A39BB64}"/>
                    </a:ext>
                  </a:extLst>
                </p:cNvPr>
                <p:cNvSpPr>
                  <a:spLocks noChangeArrowheads="1"/>
                </p:cNvSpPr>
                <p:nvPr/>
              </p:nvSpPr>
              <p:spPr bwMode="auto">
                <a:xfrm>
                  <a:off x="951" y="233"/>
                  <a:ext cx="0" cy="94"/>
                </a:xfrm>
                <a:prstGeom prst="rect">
                  <a:avLst/>
                </a:prstGeom>
                <a:solidFill>
                  <a:srgbClr val="99D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grpSp>
          <p:nvGrpSpPr>
            <p:cNvPr id="25" name="Group 46">
              <a:extLst>
                <a:ext uri="{FF2B5EF4-FFF2-40B4-BE49-F238E27FC236}">
                  <a16:creationId xmlns:a16="http://schemas.microsoft.com/office/drawing/2014/main" id="{CF7CAB0A-9D2C-2B46-BFC8-E4610C0121E9}"/>
                </a:ext>
              </a:extLst>
            </p:cNvPr>
            <p:cNvGrpSpPr>
              <a:grpSpLocks/>
            </p:cNvGrpSpPr>
            <p:nvPr/>
          </p:nvGrpSpPr>
          <p:grpSpPr bwMode="auto">
            <a:xfrm>
              <a:off x="4491038" y="5607050"/>
              <a:ext cx="760412" cy="377825"/>
              <a:chOff x="821" y="501"/>
              <a:chExt cx="519" cy="231"/>
            </a:xfrm>
          </p:grpSpPr>
          <p:sp>
            <p:nvSpPr>
              <p:cNvPr id="237" name="Oval 47">
                <a:extLst>
                  <a:ext uri="{FF2B5EF4-FFF2-40B4-BE49-F238E27FC236}">
                    <a16:creationId xmlns:a16="http://schemas.microsoft.com/office/drawing/2014/main" id="{5201E2C6-95E9-784F-B975-DA0C30E28A42}"/>
                  </a:ext>
                </a:extLst>
              </p:cNvPr>
              <p:cNvSpPr>
                <a:spLocks noChangeAspect="1" noChangeArrowheads="1"/>
              </p:cNvSpPr>
              <p:nvPr/>
            </p:nvSpPr>
            <p:spPr bwMode="auto">
              <a:xfrm>
                <a:off x="1279" y="618"/>
                <a:ext cx="57" cy="56"/>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38" name="Freeform 48">
                <a:extLst>
                  <a:ext uri="{FF2B5EF4-FFF2-40B4-BE49-F238E27FC236}">
                    <a16:creationId xmlns:a16="http://schemas.microsoft.com/office/drawing/2014/main" id="{388A73CD-7109-0D41-8BEA-724F375E61FA}"/>
                  </a:ext>
                </a:extLst>
              </p:cNvPr>
              <p:cNvSpPr>
                <a:spLocks noChangeAspect="1"/>
              </p:cNvSpPr>
              <p:nvPr/>
            </p:nvSpPr>
            <p:spPr bwMode="auto">
              <a:xfrm>
                <a:off x="821" y="501"/>
                <a:ext cx="231" cy="58"/>
              </a:xfrm>
              <a:custGeom>
                <a:avLst/>
                <a:gdLst>
                  <a:gd name="T0" fmla="*/ 1915 w 192"/>
                  <a:gd name="T1" fmla="*/ 684 h 48"/>
                  <a:gd name="T2" fmla="*/ 0 w 192"/>
                  <a:gd name="T3" fmla="*/ 684 h 48"/>
                  <a:gd name="T4" fmla="*/ 646 w 192"/>
                  <a:gd name="T5" fmla="*/ 0 h 48"/>
                  <a:gd name="T6" fmla="*/ 2555 w 192"/>
                  <a:gd name="T7" fmla="*/ 0 h 48"/>
                  <a:gd name="T8" fmla="*/ 1915 w 192"/>
                  <a:gd name="T9" fmla="*/ 684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39" name="Oval 49">
                <a:extLst>
                  <a:ext uri="{FF2B5EF4-FFF2-40B4-BE49-F238E27FC236}">
                    <a16:creationId xmlns:a16="http://schemas.microsoft.com/office/drawing/2014/main" id="{19F4495A-9B49-5D44-B2CD-4307E09EABBE}"/>
                  </a:ext>
                </a:extLst>
              </p:cNvPr>
              <p:cNvSpPr>
                <a:spLocks noChangeAspect="1" noChangeArrowheads="1"/>
              </p:cNvSpPr>
              <p:nvPr/>
            </p:nvSpPr>
            <p:spPr bwMode="auto">
              <a:xfrm>
                <a:off x="821" y="675"/>
                <a:ext cx="59"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40" name="Oval 50">
                <a:extLst>
                  <a:ext uri="{FF2B5EF4-FFF2-40B4-BE49-F238E27FC236}">
                    <a16:creationId xmlns:a16="http://schemas.microsoft.com/office/drawing/2014/main" id="{0CCCB40F-6F0E-0747-B8A4-F6D8EEB2E933}"/>
                  </a:ext>
                </a:extLst>
              </p:cNvPr>
              <p:cNvSpPr>
                <a:spLocks noChangeAspect="1" noChangeArrowheads="1"/>
              </p:cNvSpPr>
              <p:nvPr/>
            </p:nvSpPr>
            <p:spPr bwMode="auto">
              <a:xfrm>
                <a:off x="1225" y="675"/>
                <a:ext cx="57"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41" name="Oval 51">
                <a:extLst>
                  <a:ext uri="{FF2B5EF4-FFF2-40B4-BE49-F238E27FC236}">
                    <a16:creationId xmlns:a16="http://schemas.microsoft.com/office/drawing/2014/main" id="{AE12EBC9-5CD2-8941-A2F6-C3EA5D63CD73}"/>
                  </a:ext>
                </a:extLst>
              </p:cNvPr>
              <p:cNvSpPr>
                <a:spLocks noChangeAspect="1" noChangeArrowheads="1"/>
              </p:cNvSpPr>
              <p:nvPr/>
            </p:nvSpPr>
            <p:spPr bwMode="auto">
              <a:xfrm>
                <a:off x="1167" y="674"/>
                <a:ext cx="58"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42" name="Rectangle 52">
                <a:extLst>
                  <a:ext uri="{FF2B5EF4-FFF2-40B4-BE49-F238E27FC236}">
                    <a16:creationId xmlns:a16="http://schemas.microsoft.com/office/drawing/2014/main" id="{E6E71D39-0B85-1E4F-8E0C-793B6E653DAB}"/>
                  </a:ext>
                </a:extLst>
              </p:cNvPr>
              <p:cNvSpPr>
                <a:spLocks noChangeAspect="1" noChangeArrowheads="1"/>
              </p:cNvSpPr>
              <p:nvPr/>
            </p:nvSpPr>
            <p:spPr bwMode="auto">
              <a:xfrm>
                <a:off x="821" y="559"/>
                <a:ext cx="173" cy="115"/>
              </a:xfrm>
              <a:prstGeom prst="rect">
                <a:avLst/>
              </a:prstGeom>
              <a:solidFill>
                <a:srgbClr val="FF2A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43" name="Freeform 53">
                <a:extLst>
                  <a:ext uri="{FF2B5EF4-FFF2-40B4-BE49-F238E27FC236}">
                    <a16:creationId xmlns:a16="http://schemas.microsoft.com/office/drawing/2014/main" id="{0BDF227C-BF73-CA44-9212-CFD72132EDCF}"/>
                  </a:ext>
                </a:extLst>
              </p:cNvPr>
              <p:cNvSpPr>
                <a:spLocks noChangeAspect="1"/>
              </p:cNvSpPr>
              <p:nvPr/>
            </p:nvSpPr>
            <p:spPr bwMode="auto">
              <a:xfrm>
                <a:off x="994" y="501"/>
                <a:ext cx="58" cy="173"/>
              </a:xfrm>
              <a:custGeom>
                <a:avLst/>
                <a:gdLst>
                  <a:gd name="T0" fmla="*/ 0 w 48"/>
                  <a:gd name="T1" fmla="*/ 630 h 144"/>
                  <a:gd name="T2" fmla="*/ 684 w 48"/>
                  <a:gd name="T3" fmla="*/ 0 h 144"/>
                  <a:gd name="T4" fmla="*/ 684 w 48"/>
                  <a:gd name="T5" fmla="*/ 1242 h 144"/>
                  <a:gd name="T6" fmla="*/ 0 w 48"/>
                  <a:gd name="T7" fmla="*/ 1879 h 144"/>
                  <a:gd name="T8" fmla="*/ 0 w 48"/>
                  <a:gd name="T9" fmla="*/ 630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44" name="Freeform 54">
                <a:extLst>
                  <a:ext uri="{FF2B5EF4-FFF2-40B4-BE49-F238E27FC236}">
                    <a16:creationId xmlns:a16="http://schemas.microsoft.com/office/drawing/2014/main" id="{312DC102-B04B-1542-92C8-9B9C07E7AB3C}"/>
                  </a:ext>
                </a:extLst>
              </p:cNvPr>
              <p:cNvSpPr>
                <a:spLocks noChangeAspect="1"/>
              </p:cNvSpPr>
              <p:nvPr/>
            </p:nvSpPr>
            <p:spPr bwMode="auto">
              <a:xfrm>
                <a:off x="994" y="617"/>
                <a:ext cx="346" cy="57"/>
              </a:xfrm>
              <a:custGeom>
                <a:avLst/>
                <a:gdLst>
                  <a:gd name="T0" fmla="*/ 0 w 288"/>
                  <a:gd name="T1" fmla="*/ 533 h 48"/>
                  <a:gd name="T2" fmla="*/ 3133 w 288"/>
                  <a:gd name="T3" fmla="*/ 533 h 48"/>
                  <a:gd name="T4" fmla="*/ 3764 w 288"/>
                  <a:gd name="T5" fmla="*/ 0 h 48"/>
                  <a:gd name="T6" fmla="*/ 630 w 288"/>
                  <a:gd name="T7" fmla="*/ 0 h 48"/>
                  <a:gd name="T8" fmla="*/ 0 w 288"/>
                  <a:gd name="T9" fmla="*/ 533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45" name="Rectangle 55">
                <a:extLst>
                  <a:ext uri="{FF2B5EF4-FFF2-40B4-BE49-F238E27FC236}">
                    <a16:creationId xmlns:a16="http://schemas.microsoft.com/office/drawing/2014/main" id="{CCD54096-4F56-BE43-9A58-C16E57B62649}"/>
                  </a:ext>
                </a:extLst>
              </p:cNvPr>
              <p:cNvSpPr>
                <a:spLocks noChangeAspect="1" noChangeArrowheads="1"/>
              </p:cNvSpPr>
              <p:nvPr/>
            </p:nvSpPr>
            <p:spPr bwMode="auto">
              <a:xfrm>
                <a:off x="833" y="556"/>
                <a:ext cx="0" cy="94"/>
              </a:xfrm>
              <a:prstGeom prst="rect">
                <a:avLst/>
              </a:prstGeom>
              <a:solidFill>
                <a:srgbClr val="FF2A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nvGrpSpPr>
            <p:cNvPr id="26" name="Group 56">
              <a:extLst>
                <a:ext uri="{FF2B5EF4-FFF2-40B4-BE49-F238E27FC236}">
                  <a16:creationId xmlns:a16="http://schemas.microsoft.com/office/drawing/2014/main" id="{A90CEE38-BBAE-354A-8861-C4F227DC3859}"/>
                </a:ext>
              </a:extLst>
            </p:cNvPr>
            <p:cNvGrpSpPr>
              <a:grpSpLocks/>
            </p:cNvGrpSpPr>
            <p:nvPr/>
          </p:nvGrpSpPr>
          <p:grpSpPr bwMode="auto">
            <a:xfrm>
              <a:off x="4786313" y="5638800"/>
              <a:ext cx="422275" cy="234950"/>
              <a:chOff x="331" y="406"/>
              <a:chExt cx="288" cy="144"/>
            </a:xfrm>
          </p:grpSpPr>
          <p:sp>
            <p:nvSpPr>
              <p:cNvPr id="233" name="Rectangle 57">
                <a:extLst>
                  <a:ext uri="{FF2B5EF4-FFF2-40B4-BE49-F238E27FC236}">
                    <a16:creationId xmlns:a16="http://schemas.microsoft.com/office/drawing/2014/main" id="{64DB8862-6E6B-9E4B-A222-2AD52C3D3D4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GB" altLang="en-US" sz="1000">
                  <a:latin typeface="Verdana" panose="020B0604030504040204" pitchFamily="34" charset="0"/>
                </a:endParaRPr>
              </a:p>
            </p:txBody>
          </p:sp>
          <p:sp>
            <p:nvSpPr>
              <p:cNvPr id="234" name="Freeform 58">
                <a:extLst>
                  <a:ext uri="{FF2B5EF4-FFF2-40B4-BE49-F238E27FC236}">
                    <a16:creationId xmlns:a16="http://schemas.microsoft.com/office/drawing/2014/main" id="{CFB42B91-AE74-6744-9345-B2829C2786F0}"/>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35" name="Freeform 59">
                <a:extLst>
                  <a:ext uri="{FF2B5EF4-FFF2-40B4-BE49-F238E27FC236}">
                    <a16:creationId xmlns:a16="http://schemas.microsoft.com/office/drawing/2014/main" id="{52766EDD-B808-C544-A8C0-6ADC7699BFE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36" name="Rectangle 60">
                <a:extLst>
                  <a:ext uri="{FF2B5EF4-FFF2-40B4-BE49-F238E27FC236}">
                    <a16:creationId xmlns:a16="http://schemas.microsoft.com/office/drawing/2014/main" id="{7F98FF78-1B74-3541-9E1D-B46D62B60EBD}"/>
                  </a:ext>
                </a:extLst>
              </p:cNvPr>
              <p:cNvSpPr>
                <a:spLocks noChangeAspect="1" noChangeArrowheads="1"/>
              </p:cNvSpPr>
              <p:nvPr/>
            </p:nvSpPr>
            <p:spPr bwMode="auto">
              <a:xfrm>
                <a:off x="357" y="446"/>
                <a:ext cx="0" cy="93"/>
              </a:xfrm>
              <a:prstGeom prst="rect">
                <a:avLst/>
              </a:prstGeom>
              <a:solidFill>
                <a:srgbClr val="FDFF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sp>
          <p:nvSpPr>
            <p:cNvPr id="27" name="Line 61">
              <a:extLst>
                <a:ext uri="{FF2B5EF4-FFF2-40B4-BE49-F238E27FC236}">
                  <a16:creationId xmlns:a16="http://schemas.microsoft.com/office/drawing/2014/main" id="{57B0B260-E4B6-E74B-A4FD-AEF7AA6F9624}"/>
                </a:ext>
              </a:extLst>
            </p:cNvPr>
            <p:cNvSpPr>
              <a:spLocks noChangeShapeType="1"/>
            </p:cNvSpPr>
            <p:nvPr/>
          </p:nvSpPr>
          <p:spPr bwMode="auto">
            <a:xfrm>
              <a:off x="6470650" y="1568450"/>
              <a:ext cx="457200"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28" name="Line 62">
              <a:extLst>
                <a:ext uri="{FF2B5EF4-FFF2-40B4-BE49-F238E27FC236}">
                  <a16:creationId xmlns:a16="http://schemas.microsoft.com/office/drawing/2014/main" id="{CE41D9F9-B5BB-1645-BE6A-F7D185C9B017}"/>
                </a:ext>
              </a:extLst>
            </p:cNvPr>
            <p:cNvSpPr>
              <a:spLocks noChangeShapeType="1"/>
            </p:cNvSpPr>
            <p:nvPr/>
          </p:nvSpPr>
          <p:spPr bwMode="auto">
            <a:xfrm>
              <a:off x="6470650" y="1849438"/>
              <a:ext cx="457200" cy="0"/>
            </a:xfrm>
            <a:prstGeom prst="line">
              <a:avLst/>
            </a:prstGeom>
            <a:noFill/>
            <a:ln w="9525">
              <a:solidFill>
                <a:srgbClr val="0000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29" name="Line 63">
              <a:extLst>
                <a:ext uri="{FF2B5EF4-FFF2-40B4-BE49-F238E27FC236}">
                  <a16:creationId xmlns:a16="http://schemas.microsoft.com/office/drawing/2014/main" id="{278324FC-8FDE-D047-AFDD-F1F804F1EE72}"/>
                </a:ext>
              </a:extLst>
            </p:cNvPr>
            <p:cNvSpPr>
              <a:spLocks noChangeShapeType="1"/>
            </p:cNvSpPr>
            <p:nvPr/>
          </p:nvSpPr>
          <p:spPr bwMode="auto">
            <a:xfrm>
              <a:off x="5535613" y="2424113"/>
              <a:ext cx="4762" cy="411162"/>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30" name="Line 64">
              <a:extLst>
                <a:ext uri="{FF2B5EF4-FFF2-40B4-BE49-F238E27FC236}">
                  <a16:creationId xmlns:a16="http://schemas.microsoft.com/office/drawing/2014/main" id="{4CCDCDD7-B6BE-6247-8AD6-96DD431F90E6}"/>
                </a:ext>
              </a:extLst>
            </p:cNvPr>
            <p:cNvSpPr>
              <a:spLocks noChangeShapeType="1"/>
            </p:cNvSpPr>
            <p:nvPr/>
          </p:nvSpPr>
          <p:spPr bwMode="auto">
            <a:xfrm>
              <a:off x="5275263" y="2430463"/>
              <a:ext cx="4762" cy="411162"/>
            </a:xfrm>
            <a:prstGeom prst="line">
              <a:avLst/>
            </a:prstGeom>
            <a:noFill/>
            <a:ln w="9525">
              <a:solidFill>
                <a:srgbClr val="0000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31" name="Line 65">
              <a:extLst>
                <a:ext uri="{FF2B5EF4-FFF2-40B4-BE49-F238E27FC236}">
                  <a16:creationId xmlns:a16="http://schemas.microsoft.com/office/drawing/2014/main" id="{1A8A3D66-B6E5-4D44-9848-2595E117F216}"/>
                </a:ext>
              </a:extLst>
            </p:cNvPr>
            <p:cNvSpPr>
              <a:spLocks noChangeShapeType="1"/>
            </p:cNvSpPr>
            <p:nvPr/>
          </p:nvSpPr>
          <p:spPr bwMode="auto">
            <a:xfrm>
              <a:off x="5540375" y="4310063"/>
              <a:ext cx="4763" cy="41275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32" name="Line 66">
              <a:extLst>
                <a:ext uri="{FF2B5EF4-FFF2-40B4-BE49-F238E27FC236}">
                  <a16:creationId xmlns:a16="http://schemas.microsoft.com/office/drawing/2014/main" id="{D620C25D-80DC-7442-B9CA-A3D87C41CFFC}"/>
                </a:ext>
              </a:extLst>
            </p:cNvPr>
            <p:cNvSpPr>
              <a:spLocks noChangeShapeType="1"/>
            </p:cNvSpPr>
            <p:nvPr/>
          </p:nvSpPr>
          <p:spPr bwMode="auto">
            <a:xfrm>
              <a:off x="5256213" y="4310063"/>
              <a:ext cx="4762" cy="412750"/>
            </a:xfrm>
            <a:prstGeom prst="line">
              <a:avLst/>
            </a:prstGeom>
            <a:noFill/>
            <a:ln w="9525">
              <a:solidFill>
                <a:srgbClr val="0000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33" name="Line 67">
              <a:extLst>
                <a:ext uri="{FF2B5EF4-FFF2-40B4-BE49-F238E27FC236}">
                  <a16:creationId xmlns:a16="http://schemas.microsoft.com/office/drawing/2014/main" id="{F8902E7E-336A-AD43-852C-FE75CB2CF915}"/>
                </a:ext>
              </a:extLst>
            </p:cNvPr>
            <p:cNvSpPr>
              <a:spLocks noChangeShapeType="1"/>
            </p:cNvSpPr>
            <p:nvPr/>
          </p:nvSpPr>
          <p:spPr bwMode="auto">
            <a:xfrm>
              <a:off x="6470650" y="3455988"/>
              <a:ext cx="457200"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34" name="Line 68">
              <a:extLst>
                <a:ext uri="{FF2B5EF4-FFF2-40B4-BE49-F238E27FC236}">
                  <a16:creationId xmlns:a16="http://schemas.microsoft.com/office/drawing/2014/main" id="{C974E173-47E7-1947-B291-E25F1312D619}"/>
                </a:ext>
              </a:extLst>
            </p:cNvPr>
            <p:cNvSpPr>
              <a:spLocks noChangeShapeType="1"/>
            </p:cNvSpPr>
            <p:nvPr/>
          </p:nvSpPr>
          <p:spPr bwMode="auto">
            <a:xfrm>
              <a:off x="6470650" y="3729038"/>
              <a:ext cx="457200" cy="0"/>
            </a:xfrm>
            <a:prstGeom prst="line">
              <a:avLst/>
            </a:prstGeom>
            <a:noFill/>
            <a:ln w="9525">
              <a:solidFill>
                <a:srgbClr val="0000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35" name="Line 69">
              <a:extLst>
                <a:ext uri="{FF2B5EF4-FFF2-40B4-BE49-F238E27FC236}">
                  <a16:creationId xmlns:a16="http://schemas.microsoft.com/office/drawing/2014/main" id="{CEF68424-BB31-A54C-9EE7-42F49BDB3095}"/>
                </a:ext>
              </a:extLst>
            </p:cNvPr>
            <p:cNvSpPr>
              <a:spLocks noChangeShapeType="1"/>
            </p:cNvSpPr>
            <p:nvPr/>
          </p:nvSpPr>
          <p:spPr bwMode="auto">
            <a:xfrm>
              <a:off x="6470650" y="5326063"/>
              <a:ext cx="457200"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36" name="Line 70">
              <a:extLst>
                <a:ext uri="{FF2B5EF4-FFF2-40B4-BE49-F238E27FC236}">
                  <a16:creationId xmlns:a16="http://schemas.microsoft.com/office/drawing/2014/main" id="{1D066D4F-31B4-DF48-9EA9-9ED6837244E8}"/>
                </a:ext>
              </a:extLst>
            </p:cNvPr>
            <p:cNvSpPr>
              <a:spLocks noChangeShapeType="1"/>
            </p:cNvSpPr>
            <p:nvPr/>
          </p:nvSpPr>
          <p:spPr bwMode="auto">
            <a:xfrm>
              <a:off x="6470650" y="5600700"/>
              <a:ext cx="457200" cy="0"/>
            </a:xfrm>
            <a:prstGeom prst="line">
              <a:avLst/>
            </a:prstGeom>
            <a:noFill/>
            <a:ln w="9525">
              <a:solidFill>
                <a:srgbClr val="0000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37" name="Text Box 71">
              <a:extLst>
                <a:ext uri="{FF2B5EF4-FFF2-40B4-BE49-F238E27FC236}">
                  <a16:creationId xmlns:a16="http://schemas.microsoft.com/office/drawing/2014/main" id="{E19855B7-49AC-7B40-B2B4-E7C4BBB52BD7}"/>
                </a:ext>
              </a:extLst>
            </p:cNvPr>
            <p:cNvSpPr txBox="1">
              <a:spLocks noChangeArrowheads="1"/>
            </p:cNvSpPr>
            <p:nvPr/>
          </p:nvSpPr>
          <p:spPr bwMode="auto">
            <a:xfrm>
              <a:off x="6119813" y="930275"/>
              <a:ext cx="149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i="1">
                  <a:latin typeface="Times New Roman" panose="02020603050405020304" pitchFamily="18" charset="0"/>
                </a:rPr>
                <a:t>s</a:t>
              </a:r>
              <a:r>
                <a:rPr lang="en-US" altLang="en-US" sz="1600" baseline="-25000">
                  <a:latin typeface="Times New Roman" panose="02020603050405020304" pitchFamily="18" charset="0"/>
                </a:rPr>
                <a:t>1</a:t>
              </a:r>
            </a:p>
          </p:txBody>
        </p:sp>
        <p:sp>
          <p:nvSpPr>
            <p:cNvPr id="38" name="Text Box 72">
              <a:extLst>
                <a:ext uri="{FF2B5EF4-FFF2-40B4-BE49-F238E27FC236}">
                  <a16:creationId xmlns:a16="http://schemas.microsoft.com/office/drawing/2014/main" id="{4554F1B2-35F5-6E4A-8D2F-C5B0293CD7D3}"/>
                </a:ext>
              </a:extLst>
            </p:cNvPr>
            <p:cNvSpPr txBox="1">
              <a:spLocks noChangeArrowheads="1"/>
            </p:cNvSpPr>
            <p:nvPr/>
          </p:nvSpPr>
          <p:spPr bwMode="auto">
            <a:xfrm>
              <a:off x="6119813" y="2816225"/>
              <a:ext cx="149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i="1">
                  <a:latin typeface="Times New Roman" panose="02020603050405020304" pitchFamily="18" charset="0"/>
                </a:rPr>
                <a:t>s</a:t>
              </a:r>
              <a:r>
                <a:rPr lang="en-US" altLang="en-US" sz="1600" baseline="-25000">
                  <a:latin typeface="Times New Roman" panose="02020603050405020304" pitchFamily="18" charset="0"/>
                </a:rPr>
                <a:t>3</a:t>
              </a:r>
            </a:p>
          </p:txBody>
        </p:sp>
        <p:sp>
          <p:nvSpPr>
            <p:cNvPr id="39" name="Text Box 73">
              <a:extLst>
                <a:ext uri="{FF2B5EF4-FFF2-40B4-BE49-F238E27FC236}">
                  <a16:creationId xmlns:a16="http://schemas.microsoft.com/office/drawing/2014/main" id="{6FD6ACF3-329D-B94E-B6B3-8D3F494B2A23}"/>
                </a:ext>
              </a:extLst>
            </p:cNvPr>
            <p:cNvSpPr txBox="1">
              <a:spLocks noChangeArrowheads="1"/>
            </p:cNvSpPr>
            <p:nvPr/>
          </p:nvSpPr>
          <p:spPr bwMode="auto">
            <a:xfrm>
              <a:off x="6119813" y="4697413"/>
              <a:ext cx="149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i="1">
                  <a:latin typeface="Times New Roman" panose="02020603050405020304" pitchFamily="18" charset="0"/>
                </a:rPr>
                <a:t>s</a:t>
              </a:r>
              <a:r>
                <a:rPr lang="en-US" altLang="en-US" sz="1600" baseline="-25000">
                  <a:latin typeface="Times New Roman" panose="02020603050405020304" pitchFamily="18" charset="0"/>
                </a:rPr>
                <a:t>4</a:t>
              </a:r>
            </a:p>
          </p:txBody>
        </p:sp>
        <p:sp>
          <p:nvSpPr>
            <p:cNvPr id="40" name="Text Box 74">
              <a:extLst>
                <a:ext uri="{FF2B5EF4-FFF2-40B4-BE49-F238E27FC236}">
                  <a16:creationId xmlns:a16="http://schemas.microsoft.com/office/drawing/2014/main" id="{20F4D85B-8B13-154E-AF13-156FBF59EF35}"/>
                </a:ext>
              </a:extLst>
            </p:cNvPr>
            <p:cNvSpPr txBox="1">
              <a:spLocks noChangeArrowheads="1"/>
            </p:cNvSpPr>
            <p:nvPr/>
          </p:nvSpPr>
          <p:spPr bwMode="auto">
            <a:xfrm>
              <a:off x="6546850" y="1890713"/>
              <a:ext cx="2905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0066CC"/>
                  </a:solidFill>
                </a:rPr>
                <a:t>take</a:t>
              </a:r>
            </a:p>
          </p:txBody>
        </p:sp>
        <p:sp>
          <p:nvSpPr>
            <p:cNvPr id="41" name="Text Box 75">
              <a:extLst>
                <a:ext uri="{FF2B5EF4-FFF2-40B4-BE49-F238E27FC236}">
                  <a16:creationId xmlns:a16="http://schemas.microsoft.com/office/drawing/2014/main" id="{8E2DA9C7-7752-444C-90BB-E13D8C510162}"/>
                </a:ext>
              </a:extLst>
            </p:cNvPr>
            <p:cNvSpPr txBox="1">
              <a:spLocks noChangeArrowheads="1"/>
            </p:cNvSpPr>
            <p:nvPr/>
          </p:nvSpPr>
          <p:spPr bwMode="auto">
            <a:xfrm>
              <a:off x="6532563" y="3200400"/>
              <a:ext cx="2143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0066CC"/>
                  </a:solidFill>
                </a:rPr>
                <a:t>put</a:t>
              </a:r>
            </a:p>
          </p:txBody>
        </p:sp>
        <p:sp>
          <p:nvSpPr>
            <p:cNvPr id="42" name="Rectangle 76">
              <a:extLst>
                <a:ext uri="{FF2B5EF4-FFF2-40B4-BE49-F238E27FC236}">
                  <a16:creationId xmlns:a16="http://schemas.microsoft.com/office/drawing/2014/main" id="{42EB7705-A177-F241-A1FF-04F1233BDCC3}"/>
                </a:ext>
              </a:extLst>
            </p:cNvPr>
            <p:cNvSpPr>
              <a:spLocks noChangeArrowheads="1"/>
            </p:cNvSpPr>
            <p:nvPr/>
          </p:nvSpPr>
          <p:spPr bwMode="auto">
            <a:xfrm>
              <a:off x="6962775" y="947738"/>
              <a:ext cx="2109788" cy="1476375"/>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GB" altLang="en-US" sz="1000">
                <a:latin typeface="Verdana" panose="020B0604030504040204" pitchFamily="34" charset="0"/>
              </a:endParaRPr>
            </a:p>
          </p:txBody>
        </p:sp>
        <p:sp>
          <p:nvSpPr>
            <p:cNvPr id="43" name="Line 77">
              <a:extLst>
                <a:ext uri="{FF2B5EF4-FFF2-40B4-BE49-F238E27FC236}">
                  <a16:creationId xmlns:a16="http://schemas.microsoft.com/office/drawing/2014/main" id="{8421CD93-3BE9-7E49-A18C-80248DB70EE3}"/>
                </a:ext>
              </a:extLst>
            </p:cNvPr>
            <p:cNvSpPr>
              <a:spLocks noChangeShapeType="1"/>
            </p:cNvSpPr>
            <p:nvPr/>
          </p:nvSpPr>
          <p:spPr bwMode="auto">
            <a:xfrm>
              <a:off x="6961188" y="2208213"/>
              <a:ext cx="760412" cy="0"/>
            </a:xfrm>
            <a:prstGeom prst="line">
              <a:avLst/>
            </a:prstGeom>
            <a:noFill/>
            <a:ln w="9525">
              <a:solidFill>
                <a:schemeClr val="tx1"/>
              </a:solidFill>
              <a:round/>
              <a:headEnd/>
              <a:tailEnd/>
            </a:ln>
            <a:scene3d>
              <a:camera prst="legacyObliqueTopRight"/>
              <a:lightRig rig="legacyFlat3" dir="l"/>
            </a:scene3d>
            <a:sp3d extrusionH="10525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sp>
          <p:nvSpPr>
            <p:cNvPr id="44" name="Line 78">
              <a:extLst>
                <a:ext uri="{FF2B5EF4-FFF2-40B4-BE49-F238E27FC236}">
                  <a16:creationId xmlns:a16="http://schemas.microsoft.com/office/drawing/2014/main" id="{8D59E05C-85EF-E646-89AF-D81AAD6C38AF}"/>
                </a:ext>
              </a:extLst>
            </p:cNvPr>
            <p:cNvSpPr>
              <a:spLocks noChangeShapeType="1"/>
            </p:cNvSpPr>
            <p:nvPr/>
          </p:nvSpPr>
          <p:spPr bwMode="auto">
            <a:xfrm>
              <a:off x="7827963" y="2101850"/>
              <a:ext cx="254000" cy="0"/>
            </a:xfrm>
            <a:prstGeom prst="line">
              <a:avLst/>
            </a:prstGeom>
            <a:noFill/>
            <a:ln w="9525">
              <a:solidFill>
                <a:schemeClr val="tx1"/>
              </a:solidFill>
              <a:round/>
              <a:headEnd/>
              <a:tailEnd/>
            </a:ln>
            <a:scene3d>
              <a:camera prst="legacyObliqueTopRight"/>
              <a:lightRig rig="legacyFlat3" dir="l"/>
            </a:scene3d>
            <a:sp3d extrusionH="4302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sp>
          <p:nvSpPr>
            <p:cNvPr id="45" name="Line 79">
              <a:extLst>
                <a:ext uri="{FF2B5EF4-FFF2-40B4-BE49-F238E27FC236}">
                  <a16:creationId xmlns:a16="http://schemas.microsoft.com/office/drawing/2014/main" id="{CD5C6F98-9C7D-8E40-B5D5-19623541CDF5}"/>
                </a:ext>
              </a:extLst>
            </p:cNvPr>
            <p:cNvSpPr>
              <a:spLocks noChangeShapeType="1"/>
            </p:cNvSpPr>
            <p:nvPr/>
          </p:nvSpPr>
          <p:spPr bwMode="auto">
            <a:xfrm>
              <a:off x="7924800" y="2206625"/>
              <a:ext cx="758825" cy="0"/>
            </a:xfrm>
            <a:prstGeom prst="line">
              <a:avLst/>
            </a:prstGeom>
            <a:noFill/>
            <a:ln w="9525">
              <a:solidFill>
                <a:schemeClr val="tx1"/>
              </a:solidFill>
              <a:round/>
              <a:headEnd/>
              <a:tailEnd/>
            </a:ln>
            <a:scene3d>
              <a:camera prst="legacyObliqueTopRight"/>
              <a:lightRig rig="legacyFlat3" dir="l"/>
            </a:scene3d>
            <a:sp3d extrusionH="10525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sp>
          <p:nvSpPr>
            <p:cNvPr id="46" name="Text Box 80">
              <a:extLst>
                <a:ext uri="{FF2B5EF4-FFF2-40B4-BE49-F238E27FC236}">
                  <a16:creationId xmlns:a16="http://schemas.microsoft.com/office/drawing/2014/main" id="{3173097A-8191-B14C-9EBF-89C59F0E7E63}"/>
                </a:ext>
              </a:extLst>
            </p:cNvPr>
            <p:cNvSpPr txBox="1">
              <a:spLocks noChangeArrowheads="1"/>
            </p:cNvSpPr>
            <p:nvPr/>
          </p:nvSpPr>
          <p:spPr bwMode="auto">
            <a:xfrm>
              <a:off x="7180263" y="2197100"/>
              <a:ext cx="622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latin typeface="Verdana" panose="020B0604030504040204" pitchFamily="34" charset="0"/>
                </a:rPr>
                <a:t>location 1</a:t>
              </a:r>
            </a:p>
          </p:txBody>
        </p:sp>
        <p:sp>
          <p:nvSpPr>
            <p:cNvPr id="47" name="Text Box 81">
              <a:extLst>
                <a:ext uri="{FF2B5EF4-FFF2-40B4-BE49-F238E27FC236}">
                  <a16:creationId xmlns:a16="http://schemas.microsoft.com/office/drawing/2014/main" id="{68D00F00-A728-D942-9696-15FD6C1130EE}"/>
                </a:ext>
              </a:extLst>
            </p:cNvPr>
            <p:cNvSpPr txBox="1">
              <a:spLocks noChangeArrowheads="1"/>
            </p:cNvSpPr>
            <p:nvPr/>
          </p:nvSpPr>
          <p:spPr bwMode="auto">
            <a:xfrm>
              <a:off x="7908925" y="2195513"/>
              <a:ext cx="622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latin typeface="Verdana" panose="020B0604030504040204" pitchFamily="34" charset="0"/>
                </a:rPr>
                <a:t>location 2</a:t>
              </a:r>
            </a:p>
          </p:txBody>
        </p:sp>
        <p:grpSp>
          <p:nvGrpSpPr>
            <p:cNvPr id="48" name="Group 82">
              <a:extLst>
                <a:ext uri="{FF2B5EF4-FFF2-40B4-BE49-F238E27FC236}">
                  <a16:creationId xmlns:a16="http://schemas.microsoft.com/office/drawing/2014/main" id="{209B7D18-8119-C64C-AE92-F6973152451E}"/>
                </a:ext>
              </a:extLst>
            </p:cNvPr>
            <p:cNvGrpSpPr>
              <a:grpSpLocks/>
            </p:cNvGrpSpPr>
            <p:nvPr/>
          </p:nvGrpSpPr>
          <p:grpSpPr bwMode="auto">
            <a:xfrm>
              <a:off x="8132763" y="1736725"/>
              <a:ext cx="760412" cy="377825"/>
              <a:chOff x="821" y="501"/>
              <a:chExt cx="519" cy="231"/>
            </a:xfrm>
          </p:grpSpPr>
          <p:sp>
            <p:nvSpPr>
              <p:cNvPr id="224" name="Oval 83">
                <a:extLst>
                  <a:ext uri="{FF2B5EF4-FFF2-40B4-BE49-F238E27FC236}">
                    <a16:creationId xmlns:a16="http://schemas.microsoft.com/office/drawing/2014/main" id="{901BAD15-FBB4-C141-85ED-E686175075F8}"/>
                  </a:ext>
                </a:extLst>
              </p:cNvPr>
              <p:cNvSpPr>
                <a:spLocks noChangeAspect="1" noChangeArrowheads="1"/>
              </p:cNvSpPr>
              <p:nvPr/>
            </p:nvSpPr>
            <p:spPr bwMode="auto">
              <a:xfrm>
                <a:off x="1279" y="618"/>
                <a:ext cx="57" cy="56"/>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25" name="Freeform 84">
                <a:extLst>
                  <a:ext uri="{FF2B5EF4-FFF2-40B4-BE49-F238E27FC236}">
                    <a16:creationId xmlns:a16="http://schemas.microsoft.com/office/drawing/2014/main" id="{999EA067-6D26-2E49-A468-4F49C2E4426C}"/>
                  </a:ext>
                </a:extLst>
              </p:cNvPr>
              <p:cNvSpPr>
                <a:spLocks noChangeAspect="1"/>
              </p:cNvSpPr>
              <p:nvPr/>
            </p:nvSpPr>
            <p:spPr bwMode="auto">
              <a:xfrm>
                <a:off x="821" y="501"/>
                <a:ext cx="231" cy="58"/>
              </a:xfrm>
              <a:custGeom>
                <a:avLst/>
                <a:gdLst>
                  <a:gd name="T0" fmla="*/ 1915 w 192"/>
                  <a:gd name="T1" fmla="*/ 684 h 48"/>
                  <a:gd name="T2" fmla="*/ 0 w 192"/>
                  <a:gd name="T3" fmla="*/ 684 h 48"/>
                  <a:gd name="T4" fmla="*/ 646 w 192"/>
                  <a:gd name="T5" fmla="*/ 0 h 48"/>
                  <a:gd name="T6" fmla="*/ 2555 w 192"/>
                  <a:gd name="T7" fmla="*/ 0 h 48"/>
                  <a:gd name="T8" fmla="*/ 1915 w 192"/>
                  <a:gd name="T9" fmla="*/ 684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26" name="Oval 85">
                <a:extLst>
                  <a:ext uri="{FF2B5EF4-FFF2-40B4-BE49-F238E27FC236}">
                    <a16:creationId xmlns:a16="http://schemas.microsoft.com/office/drawing/2014/main" id="{83B93C26-B0E2-3847-BA06-164A65FFBB9E}"/>
                  </a:ext>
                </a:extLst>
              </p:cNvPr>
              <p:cNvSpPr>
                <a:spLocks noChangeAspect="1" noChangeArrowheads="1"/>
              </p:cNvSpPr>
              <p:nvPr/>
            </p:nvSpPr>
            <p:spPr bwMode="auto">
              <a:xfrm>
                <a:off x="821" y="675"/>
                <a:ext cx="59"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27" name="Oval 86">
                <a:extLst>
                  <a:ext uri="{FF2B5EF4-FFF2-40B4-BE49-F238E27FC236}">
                    <a16:creationId xmlns:a16="http://schemas.microsoft.com/office/drawing/2014/main" id="{77E3F8CD-C070-1947-BB10-45F9C787205A}"/>
                  </a:ext>
                </a:extLst>
              </p:cNvPr>
              <p:cNvSpPr>
                <a:spLocks noChangeAspect="1" noChangeArrowheads="1"/>
              </p:cNvSpPr>
              <p:nvPr/>
            </p:nvSpPr>
            <p:spPr bwMode="auto">
              <a:xfrm>
                <a:off x="1225" y="675"/>
                <a:ext cx="57"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28" name="Oval 87">
                <a:extLst>
                  <a:ext uri="{FF2B5EF4-FFF2-40B4-BE49-F238E27FC236}">
                    <a16:creationId xmlns:a16="http://schemas.microsoft.com/office/drawing/2014/main" id="{F8307B3C-D9CE-584C-BF00-295B882EE0C0}"/>
                  </a:ext>
                </a:extLst>
              </p:cNvPr>
              <p:cNvSpPr>
                <a:spLocks noChangeAspect="1" noChangeArrowheads="1"/>
              </p:cNvSpPr>
              <p:nvPr/>
            </p:nvSpPr>
            <p:spPr bwMode="auto">
              <a:xfrm>
                <a:off x="1167" y="674"/>
                <a:ext cx="58"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29" name="Rectangle 88">
                <a:extLst>
                  <a:ext uri="{FF2B5EF4-FFF2-40B4-BE49-F238E27FC236}">
                    <a16:creationId xmlns:a16="http://schemas.microsoft.com/office/drawing/2014/main" id="{3DAAD555-B34F-3946-AD47-9ECD83C9DA91}"/>
                  </a:ext>
                </a:extLst>
              </p:cNvPr>
              <p:cNvSpPr>
                <a:spLocks noChangeAspect="1" noChangeArrowheads="1"/>
              </p:cNvSpPr>
              <p:nvPr/>
            </p:nvSpPr>
            <p:spPr bwMode="auto">
              <a:xfrm>
                <a:off x="821" y="559"/>
                <a:ext cx="173" cy="115"/>
              </a:xfrm>
              <a:prstGeom prst="rect">
                <a:avLst/>
              </a:prstGeom>
              <a:solidFill>
                <a:srgbClr val="FF2A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30" name="Freeform 89">
                <a:extLst>
                  <a:ext uri="{FF2B5EF4-FFF2-40B4-BE49-F238E27FC236}">
                    <a16:creationId xmlns:a16="http://schemas.microsoft.com/office/drawing/2014/main" id="{6429FB0B-279C-8745-BEFA-A985AAC1F39D}"/>
                  </a:ext>
                </a:extLst>
              </p:cNvPr>
              <p:cNvSpPr>
                <a:spLocks noChangeAspect="1"/>
              </p:cNvSpPr>
              <p:nvPr/>
            </p:nvSpPr>
            <p:spPr bwMode="auto">
              <a:xfrm>
                <a:off x="994" y="501"/>
                <a:ext cx="58" cy="173"/>
              </a:xfrm>
              <a:custGeom>
                <a:avLst/>
                <a:gdLst>
                  <a:gd name="T0" fmla="*/ 0 w 48"/>
                  <a:gd name="T1" fmla="*/ 630 h 144"/>
                  <a:gd name="T2" fmla="*/ 684 w 48"/>
                  <a:gd name="T3" fmla="*/ 0 h 144"/>
                  <a:gd name="T4" fmla="*/ 684 w 48"/>
                  <a:gd name="T5" fmla="*/ 1242 h 144"/>
                  <a:gd name="T6" fmla="*/ 0 w 48"/>
                  <a:gd name="T7" fmla="*/ 1879 h 144"/>
                  <a:gd name="T8" fmla="*/ 0 w 48"/>
                  <a:gd name="T9" fmla="*/ 630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31" name="Freeform 90">
                <a:extLst>
                  <a:ext uri="{FF2B5EF4-FFF2-40B4-BE49-F238E27FC236}">
                    <a16:creationId xmlns:a16="http://schemas.microsoft.com/office/drawing/2014/main" id="{50A32604-CB32-6F44-8D2C-5C26BBCA7F4A}"/>
                  </a:ext>
                </a:extLst>
              </p:cNvPr>
              <p:cNvSpPr>
                <a:spLocks noChangeAspect="1"/>
              </p:cNvSpPr>
              <p:nvPr/>
            </p:nvSpPr>
            <p:spPr bwMode="auto">
              <a:xfrm>
                <a:off x="994" y="617"/>
                <a:ext cx="346" cy="57"/>
              </a:xfrm>
              <a:custGeom>
                <a:avLst/>
                <a:gdLst>
                  <a:gd name="T0" fmla="*/ 0 w 288"/>
                  <a:gd name="T1" fmla="*/ 533 h 48"/>
                  <a:gd name="T2" fmla="*/ 3133 w 288"/>
                  <a:gd name="T3" fmla="*/ 533 h 48"/>
                  <a:gd name="T4" fmla="*/ 3764 w 288"/>
                  <a:gd name="T5" fmla="*/ 0 h 48"/>
                  <a:gd name="T6" fmla="*/ 630 w 288"/>
                  <a:gd name="T7" fmla="*/ 0 h 48"/>
                  <a:gd name="T8" fmla="*/ 0 w 288"/>
                  <a:gd name="T9" fmla="*/ 533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32" name="Rectangle 91">
                <a:extLst>
                  <a:ext uri="{FF2B5EF4-FFF2-40B4-BE49-F238E27FC236}">
                    <a16:creationId xmlns:a16="http://schemas.microsoft.com/office/drawing/2014/main" id="{41735A59-E34A-B549-9C30-930CB4FFE903}"/>
                  </a:ext>
                </a:extLst>
              </p:cNvPr>
              <p:cNvSpPr>
                <a:spLocks noChangeAspect="1" noChangeArrowheads="1"/>
              </p:cNvSpPr>
              <p:nvPr/>
            </p:nvSpPr>
            <p:spPr bwMode="auto">
              <a:xfrm>
                <a:off x="833" y="556"/>
                <a:ext cx="0" cy="94"/>
              </a:xfrm>
              <a:prstGeom prst="rect">
                <a:avLst/>
              </a:prstGeom>
              <a:solidFill>
                <a:srgbClr val="FF2A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sp>
          <p:nvSpPr>
            <p:cNvPr id="49" name="Rectangle 92">
              <a:extLst>
                <a:ext uri="{FF2B5EF4-FFF2-40B4-BE49-F238E27FC236}">
                  <a16:creationId xmlns:a16="http://schemas.microsoft.com/office/drawing/2014/main" id="{BFCF7A85-7EBC-BB46-8B72-97F0A3181A23}"/>
                </a:ext>
              </a:extLst>
            </p:cNvPr>
            <p:cNvSpPr>
              <a:spLocks noChangeArrowheads="1"/>
            </p:cNvSpPr>
            <p:nvPr/>
          </p:nvSpPr>
          <p:spPr bwMode="auto">
            <a:xfrm>
              <a:off x="6962775" y="2835275"/>
              <a:ext cx="2109788" cy="1474788"/>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GB" altLang="en-US" sz="1000">
                <a:latin typeface="Verdana" panose="020B0604030504040204" pitchFamily="34" charset="0"/>
              </a:endParaRPr>
            </a:p>
          </p:txBody>
        </p:sp>
        <p:sp>
          <p:nvSpPr>
            <p:cNvPr id="50" name="Line 93">
              <a:extLst>
                <a:ext uri="{FF2B5EF4-FFF2-40B4-BE49-F238E27FC236}">
                  <a16:creationId xmlns:a16="http://schemas.microsoft.com/office/drawing/2014/main" id="{4C944CFB-D142-E04C-AE17-5D577E76428D}"/>
                </a:ext>
              </a:extLst>
            </p:cNvPr>
            <p:cNvSpPr>
              <a:spLocks noChangeShapeType="1"/>
            </p:cNvSpPr>
            <p:nvPr/>
          </p:nvSpPr>
          <p:spPr bwMode="auto">
            <a:xfrm>
              <a:off x="6961188" y="4095750"/>
              <a:ext cx="760412" cy="0"/>
            </a:xfrm>
            <a:prstGeom prst="line">
              <a:avLst/>
            </a:prstGeom>
            <a:noFill/>
            <a:ln w="9525">
              <a:solidFill>
                <a:schemeClr val="tx1"/>
              </a:solidFill>
              <a:round/>
              <a:headEnd/>
              <a:tailEnd/>
            </a:ln>
            <a:scene3d>
              <a:camera prst="legacyObliqueTopRight"/>
              <a:lightRig rig="legacyFlat3" dir="l"/>
            </a:scene3d>
            <a:sp3d extrusionH="9890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sp>
          <p:nvSpPr>
            <p:cNvPr id="51" name="Line 94">
              <a:extLst>
                <a:ext uri="{FF2B5EF4-FFF2-40B4-BE49-F238E27FC236}">
                  <a16:creationId xmlns:a16="http://schemas.microsoft.com/office/drawing/2014/main" id="{161C989B-6A15-EE47-B78A-7BEE48878D92}"/>
                </a:ext>
              </a:extLst>
            </p:cNvPr>
            <p:cNvSpPr>
              <a:spLocks noChangeShapeType="1"/>
            </p:cNvSpPr>
            <p:nvPr/>
          </p:nvSpPr>
          <p:spPr bwMode="auto">
            <a:xfrm>
              <a:off x="7827963" y="3989388"/>
              <a:ext cx="254000" cy="0"/>
            </a:xfrm>
            <a:prstGeom prst="line">
              <a:avLst/>
            </a:prstGeom>
            <a:noFill/>
            <a:ln w="9525">
              <a:solidFill>
                <a:schemeClr val="tx1"/>
              </a:solidFill>
              <a:round/>
              <a:headEnd/>
              <a:tailEnd/>
            </a:ln>
            <a:scene3d>
              <a:camera prst="legacyObliqueTopRight"/>
              <a:lightRig rig="legacyFlat3" dir="l"/>
            </a:scene3d>
            <a:sp3d extrusionH="4302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sp>
          <p:nvSpPr>
            <p:cNvPr id="52" name="Line 95">
              <a:extLst>
                <a:ext uri="{FF2B5EF4-FFF2-40B4-BE49-F238E27FC236}">
                  <a16:creationId xmlns:a16="http://schemas.microsoft.com/office/drawing/2014/main" id="{2BD6A834-2CE5-5043-BBEB-98E830422927}"/>
                </a:ext>
              </a:extLst>
            </p:cNvPr>
            <p:cNvSpPr>
              <a:spLocks noChangeShapeType="1"/>
            </p:cNvSpPr>
            <p:nvPr/>
          </p:nvSpPr>
          <p:spPr bwMode="auto">
            <a:xfrm>
              <a:off x="7924800" y="4094163"/>
              <a:ext cx="758825" cy="0"/>
            </a:xfrm>
            <a:prstGeom prst="line">
              <a:avLst/>
            </a:prstGeom>
            <a:noFill/>
            <a:ln w="9525">
              <a:solidFill>
                <a:schemeClr val="tx1"/>
              </a:solidFill>
              <a:round/>
              <a:headEnd/>
              <a:tailEnd/>
            </a:ln>
            <a:scene3d>
              <a:camera prst="legacyObliqueTopRight"/>
              <a:lightRig rig="legacyFlat3" dir="l"/>
            </a:scene3d>
            <a:sp3d extrusionH="10525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sp>
          <p:nvSpPr>
            <p:cNvPr id="53" name="Text Box 96">
              <a:extLst>
                <a:ext uri="{FF2B5EF4-FFF2-40B4-BE49-F238E27FC236}">
                  <a16:creationId xmlns:a16="http://schemas.microsoft.com/office/drawing/2014/main" id="{DFC708A9-9E5C-4B4C-ADEB-8044A12E8A29}"/>
                </a:ext>
              </a:extLst>
            </p:cNvPr>
            <p:cNvSpPr txBox="1">
              <a:spLocks noChangeArrowheads="1"/>
            </p:cNvSpPr>
            <p:nvPr/>
          </p:nvSpPr>
          <p:spPr bwMode="auto">
            <a:xfrm>
              <a:off x="7180263" y="4084638"/>
              <a:ext cx="622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latin typeface="Verdana" panose="020B0604030504040204" pitchFamily="34" charset="0"/>
                </a:rPr>
                <a:t>location 1</a:t>
              </a:r>
            </a:p>
          </p:txBody>
        </p:sp>
        <p:sp>
          <p:nvSpPr>
            <p:cNvPr id="54" name="Text Box 97">
              <a:extLst>
                <a:ext uri="{FF2B5EF4-FFF2-40B4-BE49-F238E27FC236}">
                  <a16:creationId xmlns:a16="http://schemas.microsoft.com/office/drawing/2014/main" id="{D88B3909-16E0-6944-96BA-792B43269D99}"/>
                </a:ext>
              </a:extLst>
            </p:cNvPr>
            <p:cNvSpPr txBox="1">
              <a:spLocks noChangeArrowheads="1"/>
            </p:cNvSpPr>
            <p:nvPr/>
          </p:nvSpPr>
          <p:spPr bwMode="auto">
            <a:xfrm>
              <a:off x="7908925" y="4083050"/>
              <a:ext cx="622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latin typeface="Verdana" panose="020B0604030504040204" pitchFamily="34" charset="0"/>
                </a:rPr>
                <a:t>location 2</a:t>
              </a:r>
            </a:p>
          </p:txBody>
        </p:sp>
        <p:sp>
          <p:nvSpPr>
            <p:cNvPr id="55" name="Rectangle 98">
              <a:extLst>
                <a:ext uri="{FF2B5EF4-FFF2-40B4-BE49-F238E27FC236}">
                  <a16:creationId xmlns:a16="http://schemas.microsoft.com/office/drawing/2014/main" id="{CB62F7F2-A94F-1343-B50B-E32CB7BBBCAE}"/>
                </a:ext>
              </a:extLst>
            </p:cNvPr>
            <p:cNvSpPr>
              <a:spLocks noChangeArrowheads="1"/>
            </p:cNvSpPr>
            <p:nvPr/>
          </p:nvSpPr>
          <p:spPr bwMode="auto">
            <a:xfrm>
              <a:off x="6962775" y="4714875"/>
              <a:ext cx="2109788" cy="1476375"/>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GB" altLang="en-US" sz="1000">
                <a:latin typeface="Verdana" panose="020B0604030504040204" pitchFamily="34" charset="0"/>
              </a:endParaRPr>
            </a:p>
          </p:txBody>
        </p:sp>
        <p:sp>
          <p:nvSpPr>
            <p:cNvPr id="56" name="Line 99">
              <a:extLst>
                <a:ext uri="{FF2B5EF4-FFF2-40B4-BE49-F238E27FC236}">
                  <a16:creationId xmlns:a16="http://schemas.microsoft.com/office/drawing/2014/main" id="{4D3FEC0C-DF9B-5846-A897-EB0D12F73868}"/>
                </a:ext>
              </a:extLst>
            </p:cNvPr>
            <p:cNvSpPr>
              <a:spLocks noChangeShapeType="1"/>
            </p:cNvSpPr>
            <p:nvPr/>
          </p:nvSpPr>
          <p:spPr bwMode="auto">
            <a:xfrm>
              <a:off x="6961188" y="5975350"/>
              <a:ext cx="760412" cy="0"/>
            </a:xfrm>
            <a:prstGeom prst="line">
              <a:avLst/>
            </a:prstGeom>
            <a:noFill/>
            <a:ln w="9525">
              <a:solidFill>
                <a:schemeClr val="tx1"/>
              </a:solidFill>
              <a:round/>
              <a:headEnd/>
              <a:tailEnd/>
            </a:ln>
            <a:scene3d>
              <a:camera prst="legacyObliqueTopRight"/>
              <a:lightRig rig="legacyFlat3" dir="l"/>
            </a:scene3d>
            <a:sp3d extrusionH="10525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sp>
          <p:nvSpPr>
            <p:cNvPr id="57" name="Line 100">
              <a:extLst>
                <a:ext uri="{FF2B5EF4-FFF2-40B4-BE49-F238E27FC236}">
                  <a16:creationId xmlns:a16="http://schemas.microsoft.com/office/drawing/2014/main" id="{C58ABA1A-31F9-9E48-9076-28817A3095E5}"/>
                </a:ext>
              </a:extLst>
            </p:cNvPr>
            <p:cNvSpPr>
              <a:spLocks noChangeShapeType="1"/>
            </p:cNvSpPr>
            <p:nvPr/>
          </p:nvSpPr>
          <p:spPr bwMode="auto">
            <a:xfrm>
              <a:off x="7827963" y="5868988"/>
              <a:ext cx="254000" cy="0"/>
            </a:xfrm>
            <a:prstGeom prst="line">
              <a:avLst/>
            </a:prstGeom>
            <a:noFill/>
            <a:ln w="9525">
              <a:solidFill>
                <a:schemeClr val="tx1"/>
              </a:solidFill>
              <a:round/>
              <a:headEnd/>
              <a:tailEnd/>
            </a:ln>
            <a:scene3d>
              <a:camera prst="legacyObliqueTopRight"/>
              <a:lightRig rig="legacyFlat3" dir="l"/>
            </a:scene3d>
            <a:sp3d extrusionH="4302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sp>
          <p:nvSpPr>
            <p:cNvPr id="58" name="Line 101">
              <a:extLst>
                <a:ext uri="{FF2B5EF4-FFF2-40B4-BE49-F238E27FC236}">
                  <a16:creationId xmlns:a16="http://schemas.microsoft.com/office/drawing/2014/main" id="{E422D2E4-1C7C-DC42-A413-893B1B4A02C4}"/>
                </a:ext>
              </a:extLst>
            </p:cNvPr>
            <p:cNvSpPr>
              <a:spLocks noChangeShapeType="1"/>
            </p:cNvSpPr>
            <p:nvPr/>
          </p:nvSpPr>
          <p:spPr bwMode="auto">
            <a:xfrm>
              <a:off x="7924800" y="5973763"/>
              <a:ext cx="758825" cy="0"/>
            </a:xfrm>
            <a:prstGeom prst="line">
              <a:avLst/>
            </a:prstGeom>
            <a:noFill/>
            <a:ln w="9525">
              <a:solidFill>
                <a:schemeClr val="tx1"/>
              </a:solidFill>
              <a:round/>
              <a:headEnd/>
              <a:tailEnd/>
            </a:ln>
            <a:scene3d>
              <a:camera prst="legacyObliqueTopRight"/>
              <a:lightRig rig="legacyFlat3" dir="l"/>
            </a:scene3d>
            <a:sp3d extrusionH="1052500" prstMaterial="legacyPlastic">
              <a:bevelT w="13500" h="13500" prst="angle"/>
              <a:bevelB w="13500" h="13500" prst="angle"/>
              <a:extrusionClr>
                <a:srgbClr val="EBE6DB"/>
              </a:extrusionClr>
              <a:contourClr>
                <a:schemeClr val="tx1"/>
              </a:contourClr>
            </a:sp3d>
            <a:extLst>
              <a:ext uri="{909E8E84-426E-40DD-AFC4-6F175D3DCCD1}">
                <a14:hiddenFill xmlns:a14="http://schemas.microsoft.com/office/drawing/2010/main">
                  <a:noFill/>
                </a14:hiddenFill>
              </a:ext>
            </a:extLst>
          </p:spPr>
          <p:txBody>
            <a:bodyPr wrap="none" anchor="ctr">
              <a:flatTx/>
            </a:bodyPr>
            <a:lstStyle/>
            <a:p>
              <a:endParaRPr lang="en-US" b="1" dirty="0">
                <a:latin typeface="Iowan Old Style Black" panose="02040602040506020204" pitchFamily="18" charset="77"/>
              </a:endParaRPr>
            </a:p>
          </p:txBody>
        </p:sp>
        <p:sp>
          <p:nvSpPr>
            <p:cNvPr id="59" name="Text Box 102">
              <a:extLst>
                <a:ext uri="{FF2B5EF4-FFF2-40B4-BE49-F238E27FC236}">
                  <a16:creationId xmlns:a16="http://schemas.microsoft.com/office/drawing/2014/main" id="{C5C82D15-CF58-8C42-A51A-0B782CAC2250}"/>
                </a:ext>
              </a:extLst>
            </p:cNvPr>
            <p:cNvSpPr txBox="1">
              <a:spLocks noChangeArrowheads="1"/>
            </p:cNvSpPr>
            <p:nvPr/>
          </p:nvSpPr>
          <p:spPr bwMode="auto">
            <a:xfrm>
              <a:off x="7908925" y="5962650"/>
              <a:ext cx="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nvGrpSpPr>
            <p:cNvPr id="60" name="Group 103">
              <a:extLst>
                <a:ext uri="{FF2B5EF4-FFF2-40B4-BE49-F238E27FC236}">
                  <a16:creationId xmlns:a16="http://schemas.microsoft.com/office/drawing/2014/main" id="{C5B1DC5D-C148-7644-8145-26A300EA2C8F}"/>
                </a:ext>
              </a:extLst>
            </p:cNvPr>
            <p:cNvGrpSpPr>
              <a:grpSpLocks/>
            </p:cNvGrpSpPr>
            <p:nvPr/>
          </p:nvGrpSpPr>
          <p:grpSpPr bwMode="auto">
            <a:xfrm>
              <a:off x="8132763" y="5505450"/>
              <a:ext cx="760412" cy="376238"/>
              <a:chOff x="821" y="501"/>
              <a:chExt cx="519" cy="231"/>
            </a:xfrm>
          </p:grpSpPr>
          <p:sp>
            <p:nvSpPr>
              <p:cNvPr id="215" name="Oval 104">
                <a:extLst>
                  <a:ext uri="{FF2B5EF4-FFF2-40B4-BE49-F238E27FC236}">
                    <a16:creationId xmlns:a16="http://schemas.microsoft.com/office/drawing/2014/main" id="{212AB520-5FC9-7442-A311-1CDB8D414689}"/>
                  </a:ext>
                </a:extLst>
              </p:cNvPr>
              <p:cNvSpPr>
                <a:spLocks noChangeAspect="1" noChangeArrowheads="1"/>
              </p:cNvSpPr>
              <p:nvPr/>
            </p:nvSpPr>
            <p:spPr bwMode="auto">
              <a:xfrm>
                <a:off x="1279" y="618"/>
                <a:ext cx="57" cy="56"/>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16" name="Freeform 105">
                <a:extLst>
                  <a:ext uri="{FF2B5EF4-FFF2-40B4-BE49-F238E27FC236}">
                    <a16:creationId xmlns:a16="http://schemas.microsoft.com/office/drawing/2014/main" id="{9377C12D-FB74-B743-B1BC-090D240DC84A}"/>
                  </a:ext>
                </a:extLst>
              </p:cNvPr>
              <p:cNvSpPr>
                <a:spLocks noChangeAspect="1"/>
              </p:cNvSpPr>
              <p:nvPr/>
            </p:nvSpPr>
            <p:spPr bwMode="auto">
              <a:xfrm>
                <a:off x="821" y="501"/>
                <a:ext cx="231" cy="58"/>
              </a:xfrm>
              <a:custGeom>
                <a:avLst/>
                <a:gdLst>
                  <a:gd name="T0" fmla="*/ 1915 w 192"/>
                  <a:gd name="T1" fmla="*/ 684 h 48"/>
                  <a:gd name="T2" fmla="*/ 0 w 192"/>
                  <a:gd name="T3" fmla="*/ 684 h 48"/>
                  <a:gd name="T4" fmla="*/ 646 w 192"/>
                  <a:gd name="T5" fmla="*/ 0 h 48"/>
                  <a:gd name="T6" fmla="*/ 2555 w 192"/>
                  <a:gd name="T7" fmla="*/ 0 h 48"/>
                  <a:gd name="T8" fmla="*/ 1915 w 192"/>
                  <a:gd name="T9" fmla="*/ 684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17" name="Oval 106">
                <a:extLst>
                  <a:ext uri="{FF2B5EF4-FFF2-40B4-BE49-F238E27FC236}">
                    <a16:creationId xmlns:a16="http://schemas.microsoft.com/office/drawing/2014/main" id="{48CD4F8B-48D4-EB4C-AEE5-1D666FBBC5BB}"/>
                  </a:ext>
                </a:extLst>
              </p:cNvPr>
              <p:cNvSpPr>
                <a:spLocks noChangeAspect="1" noChangeArrowheads="1"/>
              </p:cNvSpPr>
              <p:nvPr/>
            </p:nvSpPr>
            <p:spPr bwMode="auto">
              <a:xfrm>
                <a:off x="821" y="675"/>
                <a:ext cx="59"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18" name="Oval 107">
                <a:extLst>
                  <a:ext uri="{FF2B5EF4-FFF2-40B4-BE49-F238E27FC236}">
                    <a16:creationId xmlns:a16="http://schemas.microsoft.com/office/drawing/2014/main" id="{B2E1C4E0-C423-5544-9513-303E88B84A1A}"/>
                  </a:ext>
                </a:extLst>
              </p:cNvPr>
              <p:cNvSpPr>
                <a:spLocks noChangeAspect="1" noChangeArrowheads="1"/>
              </p:cNvSpPr>
              <p:nvPr/>
            </p:nvSpPr>
            <p:spPr bwMode="auto">
              <a:xfrm>
                <a:off x="1225" y="675"/>
                <a:ext cx="57"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19" name="Oval 108">
                <a:extLst>
                  <a:ext uri="{FF2B5EF4-FFF2-40B4-BE49-F238E27FC236}">
                    <a16:creationId xmlns:a16="http://schemas.microsoft.com/office/drawing/2014/main" id="{D5BE2DCC-8CCF-BA49-B958-2A526965D389}"/>
                  </a:ext>
                </a:extLst>
              </p:cNvPr>
              <p:cNvSpPr>
                <a:spLocks noChangeAspect="1" noChangeArrowheads="1"/>
              </p:cNvSpPr>
              <p:nvPr/>
            </p:nvSpPr>
            <p:spPr bwMode="auto">
              <a:xfrm>
                <a:off x="1167" y="674"/>
                <a:ext cx="58"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20" name="Rectangle 109">
                <a:extLst>
                  <a:ext uri="{FF2B5EF4-FFF2-40B4-BE49-F238E27FC236}">
                    <a16:creationId xmlns:a16="http://schemas.microsoft.com/office/drawing/2014/main" id="{FA8A9E96-D596-864A-8D86-1FF4698C561D}"/>
                  </a:ext>
                </a:extLst>
              </p:cNvPr>
              <p:cNvSpPr>
                <a:spLocks noChangeAspect="1" noChangeArrowheads="1"/>
              </p:cNvSpPr>
              <p:nvPr/>
            </p:nvSpPr>
            <p:spPr bwMode="auto">
              <a:xfrm>
                <a:off x="821" y="559"/>
                <a:ext cx="173" cy="115"/>
              </a:xfrm>
              <a:prstGeom prst="rect">
                <a:avLst/>
              </a:prstGeom>
              <a:solidFill>
                <a:srgbClr val="FF2A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21" name="Freeform 110">
                <a:extLst>
                  <a:ext uri="{FF2B5EF4-FFF2-40B4-BE49-F238E27FC236}">
                    <a16:creationId xmlns:a16="http://schemas.microsoft.com/office/drawing/2014/main" id="{ACDD93A3-D8DB-ED4D-B83D-7EC180A0949D}"/>
                  </a:ext>
                </a:extLst>
              </p:cNvPr>
              <p:cNvSpPr>
                <a:spLocks noChangeAspect="1"/>
              </p:cNvSpPr>
              <p:nvPr/>
            </p:nvSpPr>
            <p:spPr bwMode="auto">
              <a:xfrm>
                <a:off x="994" y="501"/>
                <a:ext cx="58" cy="173"/>
              </a:xfrm>
              <a:custGeom>
                <a:avLst/>
                <a:gdLst>
                  <a:gd name="T0" fmla="*/ 0 w 48"/>
                  <a:gd name="T1" fmla="*/ 630 h 144"/>
                  <a:gd name="T2" fmla="*/ 684 w 48"/>
                  <a:gd name="T3" fmla="*/ 0 h 144"/>
                  <a:gd name="T4" fmla="*/ 684 w 48"/>
                  <a:gd name="T5" fmla="*/ 1242 h 144"/>
                  <a:gd name="T6" fmla="*/ 0 w 48"/>
                  <a:gd name="T7" fmla="*/ 1879 h 144"/>
                  <a:gd name="T8" fmla="*/ 0 w 48"/>
                  <a:gd name="T9" fmla="*/ 630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22" name="Freeform 111">
                <a:extLst>
                  <a:ext uri="{FF2B5EF4-FFF2-40B4-BE49-F238E27FC236}">
                    <a16:creationId xmlns:a16="http://schemas.microsoft.com/office/drawing/2014/main" id="{1C63DC5C-EFCE-7342-B4B7-228B743B396C}"/>
                  </a:ext>
                </a:extLst>
              </p:cNvPr>
              <p:cNvSpPr>
                <a:spLocks noChangeAspect="1"/>
              </p:cNvSpPr>
              <p:nvPr/>
            </p:nvSpPr>
            <p:spPr bwMode="auto">
              <a:xfrm>
                <a:off x="994" y="617"/>
                <a:ext cx="346" cy="57"/>
              </a:xfrm>
              <a:custGeom>
                <a:avLst/>
                <a:gdLst>
                  <a:gd name="T0" fmla="*/ 0 w 288"/>
                  <a:gd name="T1" fmla="*/ 533 h 48"/>
                  <a:gd name="T2" fmla="*/ 3133 w 288"/>
                  <a:gd name="T3" fmla="*/ 533 h 48"/>
                  <a:gd name="T4" fmla="*/ 3764 w 288"/>
                  <a:gd name="T5" fmla="*/ 0 h 48"/>
                  <a:gd name="T6" fmla="*/ 630 w 288"/>
                  <a:gd name="T7" fmla="*/ 0 h 48"/>
                  <a:gd name="T8" fmla="*/ 0 w 288"/>
                  <a:gd name="T9" fmla="*/ 533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23" name="Rectangle 112">
                <a:extLst>
                  <a:ext uri="{FF2B5EF4-FFF2-40B4-BE49-F238E27FC236}">
                    <a16:creationId xmlns:a16="http://schemas.microsoft.com/office/drawing/2014/main" id="{CFB1811B-97B3-DA44-9E3B-16A0DAAC1BFB}"/>
                  </a:ext>
                </a:extLst>
              </p:cNvPr>
              <p:cNvSpPr>
                <a:spLocks noChangeAspect="1" noChangeArrowheads="1"/>
              </p:cNvSpPr>
              <p:nvPr/>
            </p:nvSpPr>
            <p:spPr bwMode="auto">
              <a:xfrm>
                <a:off x="833" y="557"/>
                <a:ext cx="0" cy="93"/>
              </a:xfrm>
              <a:prstGeom prst="rect">
                <a:avLst/>
              </a:prstGeom>
              <a:solidFill>
                <a:srgbClr val="FF2A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nvGrpSpPr>
            <p:cNvPr id="61" name="Group 113">
              <a:extLst>
                <a:ext uri="{FF2B5EF4-FFF2-40B4-BE49-F238E27FC236}">
                  <a16:creationId xmlns:a16="http://schemas.microsoft.com/office/drawing/2014/main" id="{DF14E3D3-897B-0B42-9F62-7648E988F330}"/>
                </a:ext>
              </a:extLst>
            </p:cNvPr>
            <p:cNvGrpSpPr>
              <a:grpSpLocks/>
            </p:cNvGrpSpPr>
            <p:nvPr/>
          </p:nvGrpSpPr>
          <p:grpSpPr bwMode="auto">
            <a:xfrm>
              <a:off x="8458200" y="5529263"/>
              <a:ext cx="422275" cy="234950"/>
              <a:chOff x="331" y="406"/>
              <a:chExt cx="288" cy="144"/>
            </a:xfrm>
          </p:grpSpPr>
          <p:sp>
            <p:nvSpPr>
              <p:cNvPr id="211" name="Rectangle 114">
                <a:extLst>
                  <a:ext uri="{FF2B5EF4-FFF2-40B4-BE49-F238E27FC236}">
                    <a16:creationId xmlns:a16="http://schemas.microsoft.com/office/drawing/2014/main" id="{52AD73F4-44A3-AC42-A2AD-3AF4B22BC1F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GB" altLang="en-US" sz="1000">
                  <a:latin typeface="Verdana" panose="020B0604030504040204" pitchFamily="34" charset="0"/>
                </a:endParaRPr>
              </a:p>
            </p:txBody>
          </p:sp>
          <p:sp>
            <p:nvSpPr>
              <p:cNvPr id="212" name="Freeform 115">
                <a:extLst>
                  <a:ext uri="{FF2B5EF4-FFF2-40B4-BE49-F238E27FC236}">
                    <a16:creationId xmlns:a16="http://schemas.microsoft.com/office/drawing/2014/main" id="{CDA0CDE2-2F16-744B-8E94-A8D3B11F1E5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13" name="Freeform 116">
                <a:extLst>
                  <a:ext uri="{FF2B5EF4-FFF2-40B4-BE49-F238E27FC236}">
                    <a16:creationId xmlns:a16="http://schemas.microsoft.com/office/drawing/2014/main" id="{1BC2B0AD-F5DC-7246-A447-84D37486594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14" name="Rectangle 117">
                <a:extLst>
                  <a:ext uri="{FF2B5EF4-FFF2-40B4-BE49-F238E27FC236}">
                    <a16:creationId xmlns:a16="http://schemas.microsoft.com/office/drawing/2014/main" id="{2080E5C2-4800-664A-A3C9-70F5021C5FE5}"/>
                  </a:ext>
                </a:extLst>
              </p:cNvPr>
              <p:cNvSpPr>
                <a:spLocks noChangeAspect="1" noChangeArrowheads="1"/>
              </p:cNvSpPr>
              <p:nvPr/>
            </p:nvSpPr>
            <p:spPr bwMode="auto">
              <a:xfrm>
                <a:off x="357" y="444"/>
                <a:ext cx="0" cy="93"/>
              </a:xfrm>
              <a:prstGeom prst="rect">
                <a:avLst/>
              </a:prstGeom>
              <a:solidFill>
                <a:srgbClr val="FDFF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sp>
          <p:nvSpPr>
            <p:cNvPr id="62" name="Line 118">
              <a:extLst>
                <a:ext uri="{FF2B5EF4-FFF2-40B4-BE49-F238E27FC236}">
                  <a16:creationId xmlns:a16="http://schemas.microsoft.com/office/drawing/2014/main" id="{A7CCF080-2F5F-DD4A-9DA4-4E29C59BA32F}"/>
                </a:ext>
              </a:extLst>
            </p:cNvPr>
            <p:cNvSpPr>
              <a:spLocks noChangeShapeType="1"/>
            </p:cNvSpPr>
            <p:nvPr/>
          </p:nvSpPr>
          <p:spPr bwMode="auto">
            <a:xfrm>
              <a:off x="8112125" y="2424113"/>
              <a:ext cx="4763" cy="411162"/>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63" name="Line 119">
              <a:extLst>
                <a:ext uri="{FF2B5EF4-FFF2-40B4-BE49-F238E27FC236}">
                  <a16:creationId xmlns:a16="http://schemas.microsoft.com/office/drawing/2014/main" id="{EB9FB4E6-B6E6-5043-B588-A4929A8300BF}"/>
                </a:ext>
              </a:extLst>
            </p:cNvPr>
            <p:cNvSpPr>
              <a:spLocks noChangeShapeType="1"/>
            </p:cNvSpPr>
            <p:nvPr/>
          </p:nvSpPr>
          <p:spPr bwMode="auto">
            <a:xfrm>
              <a:off x="7827963" y="2424113"/>
              <a:ext cx="4762" cy="411162"/>
            </a:xfrm>
            <a:prstGeom prst="line">
              <a:avLst/>
            </a:prstGeom>
            <a:noFill/>
            <a:ln w="9525">
              <a:solidFill>
                <a:srgbClr val="0000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64" name="Text Box 120">
              <a:extLst>
                <a:ext uri="{FF2B5EF4-FFF2-40B4-BE49-F238E27FC236}">
                  <a16:creationId xmlns:a16="http://schemas.microsoft.com/office/drawing/2014/main" id="{23DF4B36-0137-F34E-AD2D-0F75807E92F2}"/>
                </a:ext>
              </a:extLst>
            </p:cNvPr>
            <p:cNvSpPr txBox="1">
              <a:spLocks noChangeArrowheads="1"/>
            </p:cNvSpPr>
            <p:nvPr/>
          </p:nvSpPr>
          <p:spPr bwMode="auto">
            <a:xfrm>
              <a:off x="8694738" y="930275"/>
              <a:ext cx="149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i="1">
                  <a:latin typeface="Times New Roman" panose="02020603050405020304" pitchFamily="18" charset="0"/>
                </a:rPr>
                <a:t>s</a:t>
              </a:r>
              <a:r>
                <a:rPr lang="en-US" altLang="en-US" sz="1600" baseline="-25000">
                  <a:latin typeface="Times New Roman" panose="02020603050405020304" pitchFamily="18" charset="0"/>
                </a:rPr>
                <a:t>0</a:t>
              </a:r>
              <a:endParaRPr lang="en-US" altLang="en-US" sz="1600">
                <a:latin typeface="Times New Roman" panose="02020603050405020304" pitchFamily="18" charset="0"/>
              </a:endParaRPr>
            </a:p>
          </p:txBody>
        </p:sp>
        <p:sp>
          <p:nvSpPr>
            <p:cNvPr id="65" name="Text Box 121">
              <a:extLst>
                <a:ext uri="{FF2B5EF4-FFF2-40B4-BE49-F238E27FC236}">
                  <a16:creationId xmlns:a16="http://schemas.microsoft.com/office/drawing/2014/main" id="{EAD9F88E-DBFC-8840-A5D2-674036980C3A}"/>
                </a:ext>
              </a:extLst>
            </p:cNvPr>
            <p:cNvSpPr txBox="1">
              <a:spLocks noChangeArrowheads="1"/>
            </p:cNvSpPr>
            <p:nvPr/>
          </p:nvSpPr>
          <p:spPr bwMode="auto">
            <a:xfrm>
              <a:off x="8694738" y="2816225"/>
              <a:ext cx="149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i="1">
                  <a:latin typeface="Times New Roman" panose="02020603050405020304" pitchFamily="18" charset="0"/>
                </a:rPr>
                <a:t>s</a:t>
              </a:r>
              <a:r>
                <a:rPr lang="en-US" altLang="en-US" sz="1600" baseline="-25000">
                  <a:latin typeface="Times New Roman" panose="02020603050405020304" pitchFamily="18" charset="0"/>
                </a:rPr>
                <a:t>2</a:t>
              </a:r>
            </a:p>
          </p:txBody>
        </p:sp>
        <p:sp>
          <p:nvSpPr>
            <p:cNvPr id="66" name="Text Box 122">
              <a:extLst>
                <a:ext uri="{FF2B5EF4-FFF2-40B4-BE49-F238E27FC236}">
                  <a16:creationId xmlns:a16="http://schemas.microsoft.com/office/drawing/2014/main" id="{F3AEC262-5F21-E94D-9324-135DB5FEB7FB}"/>
                </a:ext>
              </a:extLst>
            </p:cNvPr>
            <p:cNvSpPr txBox="1">
              <a:spLocks noChangeArrowheads="1"/>
            </p:cNvSpPr>
            <p:nvPr/>
          </p:nvSpPr>
          <p:spPr bwMode="auto">
            <a:xfrm>
              <a:off x="8694738" y="4697413"/>
              <a:ext cx="149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i="1">
                  <a:latin typeface="Times New Roman" panose="02020603050405020304" pitchFamily="18" charset="0"/>
                </a:rPr>
                <a:t>s</a:t>
              </a:r>
              <a:r>
                <a:rPr lang="en-US" altLang="en-US" sz="1600" baseline="-25000">
                  <a:latin typeface="Times New Roman" panose="02020603050405020304" pitchFamily="18" charset="0"/>
                </a:rPr>
                <a:t>5</a:t>
              </a:r>
            </a:p>
          </p:txBody>
        </p:sp>
        <p:sp>
          <p:nvSpPr>
            <p:cNvPr id="67" name="Text Box 123">
              <a:extLst>
                <a:ext uri="{FF2B5EF4-FFF2-40B4-BE49-F238E27FC236}">
                  <a16:creationId xmlns:a16="http://schemas.microsoft.com/office/drawing/2014/main" id="{97872DE8-25A7-E84C-A6AA-9FAFA443DA88}"/>
                </a:ext>
              </a:extLst>
            </p:cNvPr>
            <p:cNvSpPr txBox="1">
              <a:spLocks noChangeArrowheads="1"/>
            </p:cNvSpPr>
            <p:nvPr/>
          </p:nvSpPr>
          <p:spPr bwMode="auto">
            <a:xfrm>
              <a:off x="8162925" y="2513013"/>
              <a:ext cx="4619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0066CC"/>
                  </a:solidFill>
                </a:rPr>
                <a:t>move1</a:t>
              </a:r>
            </a:p>
          </p:txBody>
        </p:sp>
        <p:sp>
          <p:nvSpPr>
            <p:cNvPr id="68" name="Text Box 124">
              <a:extLst>
                <a:ext uri="{FF2B5EF4-FFF2-40B4-BE49-F238E27FC236}">
                  <a16:creationId xmlns:a16="http://schemas.microsoft.com/office/drawing/2014/main" id="{17B8550D-2B16-D54D-A193-DBCAE211B3B0}"/>
                </a:ext>
              </a:extLst>
            </p:cNvPr>
            <p:cNvSpPr txBox="1">
              <a:spLocks noChangeArrowheads="1"/>
            </p:cNvSpPr>
            <p:nvPr/>
          </p:nvSpPr>
          <p:spPr bwMode="auto">
            <a:xfrm>
              <a:off x="6532563" y="1370013"/>
              <a:ext cx="2143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0066CC"/>
                  </a:solidFill>
                </a:rPr>
                <a:t>put</a:t>
              </a:r>
            </a:p>
          </p:txBody>
        </p:sp>
        <p:sp>
          <p:nvSpPr>
            <p:cNvPr id="69" name="Text Box 125">
              <a:extLst>
                <a:ext uri="{FF2B5EF4-FFF2-40B4-BE49-F238E27FC236}">
                  <a16:creationId xmlns:a16="http://schemas.microsoft.com/office/drawing/2014/main" id="{9C4A0909-40C5-3048-8770-90A9A0814512}"/>
                </a:ext>
              </a:extLst>
            </p:cNvPr>
            <p:cNvSpPr txBox="1">
              <a:spLocks noChangeArrowheads="1"/>
            </p:cNvSpPr>
            <p:nvPr/>
          </p:nvSpPr>
          <p:spPr bwMode="auto">
            <a:xfrm>
              <a:off x="6546850" y="3792538"/>
              <a:ext cx="2905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0066CC"/>
                  </a:solidFill>
                </a:rPr>
                <a:t>take</a:t>
              </a:r>
            </a:p>
          </p:txBody>
        </p:sp>
        <p:sp>
          <p:nvSpPr>
            <p:cNvPr id="70" name="Text Box 126">
              <a:extLst>
                <a:ext uri="{FF2B5EF4-FFF2-40B4-BE49-F238E27FC236}">
                  <a16:creationId xmlns:a16="http://schemas.microsoft.com/office/drawing/2014/main" id="{DD3BB494-8A5A-B447-A4B9-5BF7DA3B9B22}"/>
                </a:ext>
              </a:extLst>
            </p:cNvPr>
            <p:cNvSpPr txBox="1">
              <a:spLocks noChangeArrowheads="1"/>
            </p:cNvSpPr>
            <p:nvPr/>
          </p:nvSpPr>
          <p:spPr bwMode="auto">
            <a:xfrm>
              <a:off x="6496050" y="5656263"/>
              <a:ext cx="4619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0066CC"/>
                  </a:solidFill>
                </a:rPr>
                <a:t>move1</a:t>
              </a:r>
              <a:endParaRPr lang="en-US" altLang="en-US" sz="1200"/>
            </a:p>
          </p:txBody>
        </p:sp>
        <p:sp>
          <p:nvSpPr>
            <p:cNvPr id="71" name="Text Box 127">
              <a:extLst>
                <a:ext uri="{FF2B5EF4-FFF2-40B4-BE49-F238E27FC236}">
                  <a16:creationId xmlns:a16="http://schemas.microsoft.com/office/drawing/2014/main" id="{CD05D0AB-95E3-F54C-8726-FF24FB6531A5}"/>
                </a:ext>
              </a:extLst>
            </p:cNvPr>
            <p:cNvSpPr txBox="1">
              <a:spLocks noChangeArrowheads="1"/>
            </p:cNvSpPr>
            <p:nvPr/>
          </p:nvSpPr>
          <p:spPr bwMode="auto">
            <a:xfrm>
              <a:off x="5603875" y="2541588"/>
              <a:ext cx="4619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0066CC"/>
                  </a:solidFill>
                </a:rPr>
                <a:t>move1</a:t>
              </a:r>
            </a:p>
          </p:txBody>
        </p:sp>
        <p:sp>
          <p:nvSpPr>
            <p:cNvPr id="72" name="Text Box 128">
              <a:extLst>
                <a:ext uri="{FF2B5EF4-FFF2-40B4-BE49-F238E27FC236}">
                  <a16:creationId xmlns:a16="http://schemas.microsoft.com/office/drawing/2014/main" id="{6CFD5152-3C55-4B43-8FAF-6D3A9E0D4BB9}"/>
                </a:ext>
              </a:extLst>
            </p:cNvPr>
            <p:cNvSpPr txBox="1">
              <a:spLocks noChangeArrowheads="1"/>
            </p:cNvSpPr>
            <p:nvPr/>
          </p:nvSpPr>
          <p:spPr bwMode="auto">
            <a:xfrm>
              <a:off x="4786313" y="2566988"/>
              <a:ext cx="4619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0066CC"/>
                  </a:solidFill>
                </a:rPr>
                <a:t>move2</a:t>
              </a:r>
            </a:p>
          </p:txBody>
        </p:sp>
        <p:sp>
          <p:nvSpPr>
            <p:cNvPr id="73" name="Text Box 129">
              <a:extLst>
                <a:ext uri="{FF2B5EF4-FFF2-40B4-BE49-F238E27FC236}">
                  <a16:creationId xmlns:a16="http://schemas.microsoft.com/office/drawing/2014/main" id="{15525132-0E92-1A41-A9E7-870C00B5D352}"/>
                </a:ext>
              </a:extLst>
            </p:cNvPr>
            <p:cNvSpPr txBox="1">
              <a:spLocks noChangeArrowheads="1"/>
            </p:cNvSpPr>
            <p:nvPr/>
          </p:nvSpPr>
          <p:spPr bwMode="auto">
            <a:xfrm>
              <a:off x="5511800" y="4395788"/>
              <a:ext cx="201613"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0066CC"/>
                  </a:solidFill>
                </a:rPr>
                <a:t>load</a:t>
              </a:r>
            </a:p>
          </p:txBody>
        </p:sp>
        <p:sp>
          <p:nvSpPr>
            <p:cNvPr id="74" name="Text Box 130">
              <a:extLst>
                <a:ext uri="{FF2B5EF4-FFF2-40B4-BE49-F238E27FC236}">
                  <a16:creationId xmlns:a16="http://schemas.microsoft.com/office/drawing/2014/main" id="{633E3A61-0B40-3940-9820-E4A5F3A9F2BF}"/>
                </a:ext>
              </a:extLst>
            </p:cNvPr>
            <p:cNvSpPr txBox="1">
              <a:spLocks noChangeArrowheads="1"/>
            </p:cNvSpPr>
            <p:nvPr/>
          </p:nvSpPr>
          <p:spPr bwMode="auto">
            <a:xfrm>
              <a:off x="4681538" y="4414838"/>
              <a:ext cx="319087"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0066CC"/>
                  </a:solidFill>
                </a:rPr>
                <a:t>unload</a:t>
              </a:r>
            </a:p>
          </p:txBody>
        </p:sp>
        <p:grpSp>
          <p:nvGrpSpPr>
            <p:cNvPr id="75" name="Group 131">
              <a:extLst>
                <a:ext uri="{FF2B5EF4-FFF2-40B4-BE49-F238E27FC236}">
                  <a16:creationId xmlns:a16="http://schemas.microsoft.com/office/drawing/2014/main" id="{7DBD1788-483B-B74F-B472-BBC8CF68FB4C}"/>
                </a:ext>
              </a:extLst>
            </p:cNvPr>
            <p:cNvGrpSpPr>
              <a:grpSpLocks/>
            </p:cNvGrpSpPr>
            <p:nvPr/>
          </p:nvGrpSpPr>
          <p:grpSpPr bwMode="auto">
            <a:xfrm>
              <a:off x="7308850" y="1797050"/>
              <a:ext cx="555625" cy="163513"/>
              <a:chOff x="286" y="386"/>
              <a:chExt cx="380" cy="100"/>
            </a:xfrm>
          </p:grpSpPr>
          <p:sp>
            <p:nvSpPr>
              <p:cNvPr id="209" name="Freeform 132">
                <a:extLst>
                  <a:ext uri="{FF2B5EF4-FFF2-40B4-BE49-F238E27FC236}">
                    <a16:creationId xmlns:a16="http://schemas.microsoft.com/office/drawing/2014/main" id="{1FD18BE6-FEA9-9A49-88D4-CE6C03A026F5}"/>
                  </a:ext>
                </a:extLst>
              </p:cNvPr>
              <p:cNvSpPr>
                <a:spLocks noChangeAspect="1"/>
              </p:cNvSpPr>
              <p:nvPr/>
            </p:nvSpPr>
            <p:spPr bwMode="auto">
              <a:xfrm>
                <a:off x="286" y="402"/>
                <a:ext cx="380" cy="84"/>
              </a:xfrm>
              <a:custGeom>
                <a:avLst/>
                <a:gdLst>
                  <a:gd name="T0" fmla="*/ 16 w 432"/>
                  <a:gd name="T1" fmla="*/ 0 h 96"/>
                  <a:gd name="T2" fmla="*/ 72 w 432"/>
                  <a:gd name="T3" fmla="*/ 0 h 96"/>
                  <a:gd name="T4" fmla="*/ 55 w 432"/>
                  <a:gd name="T5" fmla="*/ 16 h 96"/>
                  <a:gd name="T6" fmla="*/ 0 w 432"/>
                  <a:gd name="T7" fmla="*/ 16 h 96"/>
                  <a:gd name="T8" fmla="*/ 16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99747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10" name="Text Box 133">
                <a:extLst>
                  <a:ext uri="{FF2B5EF4-FFF2-40B4-BE49-F238E27FC236}">
                    <a16:creationId xmlns:a16="http://schemas.microsoft.com/office/drawing/2014/main" id="{745BB7E3-3D1C-ED4D-B2CB-54F04A299648}"/>
                  </a:ext>
                </a:extLst>
              </p:cNvPr>
              <p:cNvSpPr txBox="1">
                <a:spLocks noChangeArrowheads="1"/>
              </p:cNvSpPr>
              <p:nvPr/>
            </p:nvSpPr>
            <p:spPr bwMode="auto">
              <a:xfrm>
                <a:off x="374" y="386"/>
                <a:ext cx="0" cy="93"/>
              </a:xfrm>
              <a:prstGeom prst="rect">
                <a:avLst/>
              </a:prstGeom>
              <a:solidFill>
                <a:srgbClr val="99747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nvGrpSpPr>
            <p:cNvPr id="76" name="Group 134">
              <a:extLst>
                <a:ext uri="{FF2B5EF4-FFF2-40B4-BE49-F238E27FC236}">
                  <a16:creationId xmlns:a16="http://schemas.microsoft.com/office/drawing/2014/main" id="{E1845BCF-C9CD-7846-88F5-878C5D4AAE17}"/>
                </a:ext>
              </a:extLst>
            </p:cNvPr>
            <p:cNvGrpSpPr>
              <a:grpSpLocks/>
            </p:cNvGrpSpPr>
            <p:nvPr/>
          </p:nvGrpSpPr>
          <p:grpSpPr bwMode="auto">
            <a:xfrm>
              <a:off x="4738688" y="1797050"/>
              <a:ext cx="555625" cy="163513"/>
              <a:chOff x="286" y="386"/>
              <a:chExt cx="380" cy="100"/>
            </a:xfrm>
          </p:grpSpPr>
          <p:sp>
            <p:nvSpPr>
              <p:cNvPr id="207" name="Freeform 135">
                <a:extLst>
                  <a:ext uri="{FF2B5EF4-FFF2-40B4-BE49-F238E27FC236}">
                    <a16:creationId xmlns:a16="http://schemas.microsoft.com/office/drawing/2014/main" id="{83EB35BC-5D27-1B49-A88A-2A3DC49CBAE0}"/>
                  </a:ext>
                </a:extLst>
              </p:cNvPr>
              <p:cNvSpPr>
                <a:spLocks noChangeAspect="1"/>
              </p:cNvSpPr>
              <p:nvPr/>
            </p:nvSpPr>
            <p:spPr bwMode="auto">
              <a:xfrm>
                <a:off x="286" y="402"/>
                <a:ext cx="380" cy="84"/>
              </a:xfrm>
              <a:custGeom>
                <a:avLst/>
                <a:gdLst>
                  <a:gd name="T0" fmla="*/ 16 w 432"/>
                  <a:gd name="T1" fmla="*/ 0 h 96"/>
                  <a:gd name="T2" fmla="*/ 72 w 432"/>
                  <a:gd name="T3" fmla="*/ 0 h 96"/>
                  <a:gd name="T4" fmla="*/ 55 w 432"/>
                  <a:gd name="T5" fmla="*/ 16 h 96"/>
                  <a:gd name="T6" fmla="*/ 0 w 432"/>
                  <a:gd name="T7" fmla="*/ 16 h 96"/>
                  <a:gd name="T8" fmla="*/ 16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99747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08" name="Text Box 136">
                <a:extLst>
                  <a:ext uri="{FF2B5EF4-FFF2-40B4-BE49-F238E27FC236}">
                    <a16:creationId xmlns:a16="http://schemas.microsoft.com/office/drawing/2014/main" id="{216C7E08-D83E-1B41-A959-BFAF3EE90A9E}"/>
                  </a:ext>
                </a:extLst>
              </p:cNvPr>
              <p:cNvSpPr txBox="1">
                <a:spLocks noChangeArrowheads="1"/>
              </p:cNvSpPr>
              <p:nvPr/>
            </p:nvSpPr>
            <p:spPr bwMode="auto">
              <a:xfrm>
                <a:off x="374" y="386"/>
                <a:ext cx="0" cy="93"/>
              </a:xfrm>
              <a:prstGeom prst="rect">
                <a:avLst/>
              </a:prstGeom>
              <a:solidFill>
                <a:srgbClr val="99747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nvGrpSpPr>
            <p:cNvPr id="77" name="Group 137">
              <a:extLst>
                <a:ext uri="{FF2B5EF4-FFF2-40B4-BE49-F238E27FC236}">
                  <a16:creationId xmlns:a16="http://schemas.microsoft.com/office/drawing/2014/main" id="{F7B77411-E386-7747-AAFC-3BEAEFADF27E}"/>
                </a:ext>
              </a:extLst>
            </p:cNvPr>
            <p:cNvGrpSpPr>
              <a:grpSpLocks/>
            </p:cNvGrpSpPr>
            <p:nvPr/>
          </p:nvGrpSpPr>
          <p:grpSpPr bwMode="auto">
            <a:xfrm>
              <a:off x="7370763" y="1697038"/>
              <a:ext cx="422275" cy="234950"/>
              <a:chOff x="331" y="406"/>
              <a:chExt cx="288" cy="144"/>
            </a:xfrm>
          </p:grpSpPr>
          <p:sp>
            <p:nvSpPr>
              <p:cNvPr id="203" name="Rectangle 138">
                <a:extLst>
                  <a:ext uri="{FF2B5EF4-FFF2-40B4-BE49-F238E27FC236}">
                    <a16:creationId xmlns:a16="http://schemas.microsoft.com/office/drawing/2014/main" id="{CFD2D89C-96F8-3842-AD1D-855D78060E5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GB" altLang="en-US" sz="1000">
                  <a:latin typeface="Verdana" panose="020B0604030504040204" pitchFamily="34" charset="0"/>
                </a:endParaRPr>
              </a:p>
            </p:txBody>
          </p:sp>
          <p:sp>
            <p:nvSpPr>
              <p:cNvPr id="204" name="Freeform 139">
                <a:extLst>
                  <a:ext uri="{FF2B5EF4-FFF2-40B4-BE49-F238E27FC236}">
                    <a16:creationId xmlns:a16="http://schemas.microsoft.com/office/drawing/2014/main" id="{B43DBA23-B0C9-C342-823A-561009622F3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05" name="Freeform 140">
                <a:extLst>
                  <a:ext uri="{FF2B5EF4-FFF2-40B4-BE49-F238E27FC236}">
                    <a16:creationId xmlns:a16="http://schemas.microsoft.com/office/drawing/2014/main" id="{7338676A-1ED8-514D-9AE6-08D41BEA91F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06" name="Rectangle 141">
                <a:extLst>
                  <a:ext uri="{FF2B5EF4-FFF2-40B4-BE49-F238E27FC236}">
                    <a16:creationId xmlns:a16="http://schemas.microsoft.com/office/drawing/2014/main" id="{B7A6DBFE-9EAB-944B-9F4C-D8A809438570}"/>
                  </a:ext>
                </a:extLst>
              </p:cNvPr>
              <p:cNvSpPr>
                <a:spLocks noChangeAspect="1" noChangeArrowheads="1"/>
              </p:cNvSpPr>
              <p:nvPr/>
            </p:nvSpPr>
            <p:spPr bwMode="auto">
              <a:xfrm>
                <a:off x="357" y="446"/>
                <a:ext cx="0" cy="93"/>
              </a:xfrm>
              <a:prstGeom prst="rect">
                <a:avLst/>
              </a:prstGeom>
              <a:solidFill>
                <a:srgbClr val="FDFF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nvGrpSpPr>
            <p:cNvPr id="78" name="Group 142">
              <a:extLst>
                <a:ext uri="{FF2B5EF4-FFF2-40B4-BE49-F238E27FC236}">
                  <a16:creationId xmlns:a16="http://schemas.microsoft.com/office/drawing/2014/main" id="{78126C6E-7953-2745-B555-107592372613}"/>
                </a:ext>
              </a:extLst>
            </p:cNvPr>
            <p:cNvGrpSpPr>
              <a:grpSpLocks/>
            </p:cNvGrpSpPr>
            <p:nvPr/>
          </p:nvGrpSpPr>
          <p:grpSpPr bwMode="auto">
            <a:xfrm>
              <a:off x="7442200" y="1006475"/>
              <a:ext cx="969963" cy="877888"/>
              <a:chOff x="528" y="48"/>
              <a:chExt cx="662" cy="538"/>
            </a:xfrm>
          </p:grpSpPr>
          <p:sp>
            <p:nvSpPr>
              <p:cNvPr id="189" name="Oval 143">
                <a:extLst>
                  <a:ext uri="{FF2B5EF4-FFF2-40B4-BE49-F238E27FC236}">
                    <a16:creationId xmlns:a16="http://schemas.microsoft.com/office/drawing/2014/main" id="{118E44E2-B637-BA42-9847-C63D939B01AB}"/>
                  </a:ext>
                </a:extLst>
              </p:cNvPr>
              <p:cNvSpPr>
                <a:spLocks noChangeAspect="1" noChangeArrowheads="1"/>
              </p:cNvSpPr>
              <p:nvPr/>
            </p:nvSpPr>
            <p:spPr bwMode="auto">
              <a:xfrm>
                <a:off x="866" y="563"/>
                <a:ext cx="46" cy="23"/>
              </a:xfrm>
              <a:prstGeom prst="ellipse">
                <a:avLst/>
              </a:prstGeom>
              <a:solidFill>
                <a:srgbClr val="99DDFF"/>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nvGrpSpPr>
              <p:cNvPr id="190" name="Group 144">
                <a:extLst>
                  <a:ext uri="{FF2B5EF4-FFF2-40B4-BE49-F238E27FC236}">
                    <a16:creationId xmlns:a16="http://schemas.microsoft.com/office/drawing/2014/main" id="{23DB95F5-0585-9545-934F-19EE76837BD9}"/>
                  </a:ext>
                </a:extLst>
              </p:cNvPr>
              <p:cNvGrpSpPr>
                <a:grpSpLocks/>
              </p:cNvGrpSpPr>
              <p:nvPr/>
            </p:nvGrpSpPr>
            <p:grpSpPr bwMode="auto">
              <a:xfrm>
                <a:off x="528" y="48"/>
                <a:ext cx="662" cy="528"/>
                <a:chOff x="528" y="48"/>
                <a:chExt cx="662" cy="528"/>
              </a:xfrm>
            </p:grpSpPr>
            <p:sp>
              <p:nvSpPr>
                <p:cNvPr id="191" name="Rectangle 145">
                  <a:extLst>
                    <a:ext uri="{FF2B5EF4-FFF2-40B4-BE49-F238E27FC236}">
                      <a16:creationId xmlns:a16="http://schemas.microsoft.com/office/drawing/2014/main" id="{E4307139-D63B-0D43-B674-525CC998AE66}"/>
                    </a:ext>
                  </a:extLst>
                </p:cNvPr>
                <p:cNvSpPr>
                  <a:spLocks noChangeArrowheads="1"/>
                </p:cNvSpPr>
                <p:nvPr/>
              </p:nvSpPr>
              <p:spPr bwMode="auto">
                <a:xfrm>
                  <a:off x="864" y="96"/>
                  <a:ext cx="48" cy="480"/>
                </a:xfrm>
                <a:prstGeom prst="rect">
                  <a:avLst/>
                </a:prstGeom>
                <a:solidFill>
                  <a:srgbClr val="99DDFF"/>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92" name="Line 146">
                  <a:extLst>
                    <a:ext uri="{FF2B5EF4-FFF2-40B4-BE49-F238E27FC236}">
                      <a16:creationId xmlns:a16="http://schemas.microsoft.com/office/drawing/2014/main" id="{B72F665B-CBB8-1843-BC1C-028A6A6B1D45}"/>
                    </a:ext>
                  </a:extLst>
                </p:cNvPr>
                <p:cNvSpPr>
                  <a:spLocks noChangeShapeType="1"/>
                </p:cNvSpPr>
                <p:nvPr/>
              </p:nvSpPr>
              <p:spPr bwMode="auto">
                <a:xfrm flipH="1" flipV="1">
                  <a:off x="864" y="9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193" name="Line 147">
                  <a:extLst>
                    <a:ext uri="{FF2B5EF4-FFF2-40B4-BE49-F238E27FC236}">
                      <a16:creationId xmlns:a16="http://schemas.microsoft.com/office/drawing/2014/main" id="{9420B9F4-D160-954C-A348-5CB5183CAE4C}"/>
                    </a:ext>
                  </a:extLst>
                </p:cNvPr>
                <p:cNvSpPr>
                  <a:spLocks noChangeShapeType="1"/>
                </p:cNvSpPr>
                <p:nvPr/>
              </p:nvSpPr>
              <p:spPr bwMode="auto">
                <a:xfrm flipV="1">
                  <a:off x="912" y="9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grpSp>
              <p:nvGrpSpPr>
                <p:cNvPr id="194" name="Group 148">
                  <a:extLst>
                    <a:ext uri="{FF2B5EF4-FFF2-40B4-BE49-F238E27FC236}">
                      <a16:creationId xmlns:a16="http://schemas.microsoft.com/office/drawing/2014/main" id="{786CF726-0F6D-854E-8B8D-135B24BB86B6}"/>
                    </a:ext>
                  </a:extLst>
                </p:cNvPr>
                <p:cNvGrpSpPr>
                  <a:grpSpLocks/>
                </p:cNvGrpSpPr>
                <p:nvPr/>
              </p:nvGrpSpPr>
              <p:grpSpPr bwMode="auto">
                <a:xfrm>
                  <a:off x="552" y="85"/>
                  <a:ext cx="23" cy="141"/>
                  <a:chOff x="960" y="251"/>
                  <a:chExt cx="23" cy="141"/>
                </a:xfrm>
              </p:grpSpPr>
              <p:sp>
                <p:nvSpPr>
                  <p:cNvPr id="201" name="Line 149">
                    <a:extLst>
                      <a:ext uri="{FF2B5EF4-FFF2-40B4-BE49-F238E27FC236}">
                        <a16:creationId xmlns:a16="http://schemas.microsoft.com/office/drawing/2014/main" id="{EF1E6309-F893-F744-9417-FBEB2186EAE5}"/>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202" name="Oval 150">
                    <a:extLst>
                      <a:ext uri="{FF2B5EF4-FFF2-40B4-BE49-F238E27FC236}">
                        <a16:creationId xmlns:a16="http://schemas.microsoft.com/office/drawing/2014/main" id="{82609B90-91C4-6A45-AB6E-5CC98B0BC92A}"/>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195" name="Rectangle 151">
                  <a:extLst>
                    <a:ext uri="{FF2B5EF4-FFF2-40B4-BE49-F238E27FC236}">
                      <a16:creationId xmlns:a16="http://schemas.microsoft.com/office/drawing/2014/main" id="{54358FF5-5BDC-2347-8071-11309C7703F6}"/>
                    </a:ext>
                  </a:extLst>
                </p:cNvPr>
                <p:cNvSpPr>
                  <a:spLocks noChangeArrowheads="1"/>
                </p:cNvSpPr>
                <p:nvPr/>
              </p:nvSpPr>
              <p:spPr bwMode="auto">
                <a:xfrm>
                  <a:off x="528" y="102"/>
                  <a:ext cx="480" cy="23"/>
                </a:xfrm>
                <a:prstGeom prst="rect">
                  <a:avLst/>
                </a:prstGeom>
                <a:solidFill>
                  <a:srgbClr val="99DDFF"/>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96" name="Freeform 152">
                  <a:extLst>
                    <a:ext uri="{FF2B5EF4-FFF2-40B4-BE49-F238E27FC236}">
                      <a16:creationId xmlns:a16="http://schemas.microsoft.com/office/drawing/2014/main" id="{B72BC1C4-80F8-584A-B18D-C427A56A1E63}"/>
                    </a:ext>
                  </a:extLst>
                </p:cNvPr>
                <p:cNvSpPr>
                  <a:spLocks noChangeAspect="1"/>
                </p:cNvSpPr>
                <p:nvPr/>
              </p:nvSpPr>
              <p:spPr bwMode="auto">
                <a:xfrm>
                  <a:off x="528" y="66"/>
                  <a:ext cx="512" cy="37"/>
                </a:xfrm>
                <a:custGeom>
                  <a:avLst/>
                  <a:gdLst>
                    <a:gd name="T0" fmla="*/ 0 w 672"/>
                    <a:gd name="T1" fmla="*/ 2 h 48"/>
                    <a:gd name="T2" fmla="*/ 2 w 672"/>
                    <a:gd name="T3" fmla="*/ 0 h 48"/>
                    <a:gd name="T4" fmla="*/ 15 w 672"/>
                    <a:gd name="T5" fmla="*/ 0 h 48"/>
                    <a:gd name="T6" fmla="*/ 14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97" name="Freeform 153">
                  <a:extLst>
                    <a:ext uri="{FF2B5EF4-FFF2-40B4-BE49-F238E27FC236}">
                      <a16:creationId xmlns:a16="http://schemas.microsoft.com/office/drawing/2014/main" id="{F9AE8C69-7C28-3C42-8BA9-442F82509465}"/>
                    </a:ext>
                  </a:extLst>
                </p:cNvPr>
                <p:cNvSpPr>
                  <a:spLocks/>
                </p:cNvSpPr>
                <p:nvPr/>
              </p:nvSpPr>
              <p:spPr bwMode="auto">
                <a:xfrm>
                  <a:off x="998" y="96"/>
                  <a:ext cx="144" cy="145"/>
                </a:xfrm>
                <a:custGeom>
                  <a:avLst/>
                  <a:gdLst>
                    <a:gd name="T0" fmla="*/ 144 w 144"/>
                    <a:gd name="T1" fmla="*/ 4 h 192"/>
                    <a:gd name="T2" fmla="*/ 0 w 144"/>
                    <a:gd name="T3" fmla="*/ 4 h 192"/>
                    <a:gd name="T4" fmla="*/ 0 w 144"/>
                    <a:gd name="T5" fmla="*/ 0 h 192"/>
                    <a:gd name="T6" fmla="*/ 144 w 144"/>
                    <a:gd name="T7" fmla="*/ 0 h 192"/>
                    <a:gd name="T8" fmla="*/ 144 w 144"/>
                    <a:gd name="T9" fmla="*/ 4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98" name="Freeform 154">
                  <a:extLst>
                    <a:ext uri="{FF2B5EF4-FFF2-40B4-BE49-F238E27FC236}">
                      <a16:creationId xmlns:a16="http://schemas.microsoft.com/office/drawing/2014/main" id="{741C2A05-8C07-8144-9876-AFB3BFFEB4F5}"/>
                    </a:ext>
                  </a:extLst>
                </p:cNvPr>
                <p:cNvSpPr>
                  <a:spLocks/>
                </p:cNvSpPr>
                <p:nvPr/>
              </p:nvSpPr>
              <p:spPr bwMode="auto">
                <a:xfrm>
                  <a:off x="998" y="48"/>
                  <a:ext cx="192" cy="48"/>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99" name="Freeform 155">
                  <a:extLst>
                    <a:ext uri="{FF2B5EF4-FFF2-40B4-BE49-F238E27FC236}">
                      <a16:creationId xmlns:a16="http://schemas.microsoft.com/office/drawing/2014/main" id="{D24C600D-6721-1349-9DA4-2D54BF8CC50A}"/>
                    </a:ext>
                  </a:extLst>
                </p:cNvPr>
                <p:cNvSpPr>
                  <a:spLocks/>
                </p:cNvSpPr>
                <p:nvPr/>
              </p:nvSpPr>
              <p:spPr bwMode="auto">
                <a:xfrm>
                  <a:off x="1142" y="48"/>
                  <a:ext cx="48" cy="192"/>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200" name="Rectangle 156">
                  <a:extLst>
                    <a:ext uri="{FF2B5EF4-FFF2-40B4-BE49-F238E27FC236}">
                      <a16:creationId xmlns:a16="http://schemas.microsoft.com/office/drawing/2014/main" id="{93B28652-6DB6-D543-A2EE-96F72DCCE0F4}"/>
                    </a:ext>
                  </a:extLst>
                </p:cNvPr>
                <p:cNvSpPr>
                  <a:spLocks noChangeArrowheads="1"/>
                </p:cNvSpPr>
                <p:nvPr/>
              </p:nvSpPr>
              <p:spPr bwMode="auto">
                <a:xfrm>
                  <a:off x="949" y="232"/>
                  <a:ext cx="0" cy="93"/>
                </a:xfrm>
                <a:prstGeom prst="rect">
                  <a:avLst/>
                </a:prstGeom>
                <a:solidFill>
                  <a:srgbClr val="99D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grpSp>
          <p:nvGrpSpPr>
            <p:cNvPr id="79" name="Group 157">
              <a:extLst>
                <a:ext uri="{FF2B5EF4-FFF2-40B4-BE49-F238E27FC236}">
                  <a16:creationId xmlns:a16="http://schemas.microsoft.com/office/drawing/2014/main" id="{B8DD588D-BB7C-F343-981F-04B905BADCCD}"/>
                </a:ext>
              </a:extLst>
            </p:cNvPr>
            <p:cNvGrpSpPr>
              <a:grpSpLocks/>
            </p:cNvGrpSpPr>
            <p:nvPr/>
          </p:nvGrpSpPr>
          <p:grpSpPr bwMode="auto">
            <a:xfrm>
              <a:off x="7308850" y="3678238"/>
              <a:ext cx="555625" cy="161925"/>
              <a:chOff x="286" y="387"/>
              <a:chExt cx="380" cy="99"/>
            </a:xfrm>
          </p:grpSpPr>
          <p:sp>
            <p:nvSpPr>
              <p:cNvPr id="187" name="Freeform 158">
                <a:extLst>
                  <a:ext uri="{FF2B5EF4-FFF2-40B4-BE49-F238E27FC236}">
                    <a16:creationId xmlns:a16="http://schemas.microsoft.com/office/drawing/2014/main" id="{E1E687F3-0120-7E46-A7B3-473C1C748398}"/>
                  </a:ext>
                </a:extLst>
              </p:cNvPr>
              <p:cNvSpPr>
                <a:spLocks noChangeAspect="1"/>
              </p:cNvSpPr>
              <p:nvPr/>
            </p:nvSpPr>
            <p:spPr bwMode="auto">
              <a:xfrm>
                <a:off x="286" y="402"/>
                <a:ext cx="380" cy="84"/>
              </a:xfrm>
              <a:custGeom>
                <a:avLst/>
                <a:gdLst>
                  <a:gd name="T0" fmla="*/ 16 w 432"/>
                  <a:gd name="T1" fmla="*/ 0 h 96"/>
                  <a:gd name="T2" fmla="*/ 72 w 432"/>
                  <a:gd name="T3" fmla="*/ 0 h 96"/>
                  <a:gd name="T4" fmla="*/ 55 w 432"/>
                  <a:gd name="T5" fmla="*/ 16 h 96"/>
                  <a:gd name="T6" fmla="*/ 0 w 432"/>
                  <a:gd name="T7" fmla="*/ 16 h 96"/>
                  <a:gd name="T8" fmla="*/ 16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99747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88" name="Text Box 159">
                <a:extLst>
                  <a:ext uri="{FF2B5EF4-FFF2-40B4-BE49-F238E27FC236}">
                    <a16:creationId xmlns:a16="http://schemas.microsoft.com/office/drawing/2014/main" id="{E645BCD8-30B2-074F-B900-D149EE87D404}"/>
                  </a:ext>
                </a:extLst>
              </p:cNvPr>
              <p:cNvSpPr txBox="1">
                <a:spLocks noChangeArrowheads="1"/>
              </p:cNvSpPr>
              <p:nvPr/>
            </p:nvSpPr>
            <p:spPr bwMode="auto">
              <a:xfrm>
                <a:off x="374" y="387"/>
                <a:ext cx="0" cy="93"/>
              </a:xfrm>
              <a:prstGeom prst="rect">
                <a:avLst/>
              </a:prstGeom>
              <a:solidFill>
                <a:srgbClr val="99747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nvGrpSpPr>
            <p:cNvPr id="80" name="Group 160">
              <a:extLst>
                <a:ext uri="{FF2B5EF4-FFF2-40B4-BE49-F238E27FC236}">
                  <a16:creationId xmlns:a16="http://schemas.microsoft.com/office/drawing/2014/main" id="{326F0E66-C620-6542-BDAC-1A737BE4E462}"/>
                </a:ext>
              </a:extLst>
            </p:cNvPr>
            <p:cNvGrpSpPr>
              <a:grpSpLocks/>
            </p:cNvGrpSpPr>
            <p:nvPr/>
          </p:nvGrpSpPr>
          <p:grpSpPr bwMode="auto">
            <a:xfrm>
              <a:off x="7442200" y="2894013"/>
              <a:ext cx="969963" cy="877887"/>
              <a:chOff x="528" y="48"/>
              <a:chExt cx="662" cy="538"/>
            </a:xfrm>
          </p:grpSpPr>
          <p:sp>
            <p:nvSpPr>
              <p:cNvPr id="173" name="Oval 161">
                <a:extLst>
                  <a:ext uri="{FF2B5EF4-FFF2-40B4-BE49-F238E27FC236}">
                    <a16:creationId xmlns:a16="http://schemas.microsoft.com/office/drawing/2014/main" id="{0204834E-3DB0-8148-BEF1-2BF47A13AA36}"/>
                  </a:ext>
                </a:extLst>
              </p:cNvPr>
              <p:cNvSpPr>
                <a:spLocks noChangeAspect="1" noChangeArrowheads="1"/>
              </p:cNvSpPr>
              <p:nvPr/>
            </p:nvSpPr>
            <p:spPr bwMode="auto">
              <a:xfrm>
                <a:off x="866" y="563"/>
                <a:ext cx="46" cy="23"/>
              </a:xfrm>
              <a:prstGeom prst="ellipse">
                <a:avLst/>
              </a:prstGeom>
              <a:solidFill>
                <a:srgbClr val="99DDFF"/>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nvGrpSpPr>
              <p:cNvPr id="174" name="Group 162">
                <a:extLst>
                  <a:ext uri="{FF2B5EF4-FFF2-40B4-BE49-F238E27FC236}">
                    <a16:creationId xmlns:a16="http://schemas.microsoft.com/office/drawing/2014/main" id="{E17EABEE-4A3F-B249-85F8-6E31E31DF340}"/>
                  </a:ext>
                </a:extLst>
              </p:cNvPr>
              <p:cNvGrpSpPr>
                <a:grpSpLocks/>
              </p:cNvGrpSpPr>
              <p:nvPr/>
            </p:nvGrpSpPr>
            <p:grpSpPr bwMode="auto">
              <a:xfrm>
                <a:off x="528" y="48"/>
                <a:ext cx="662" cy="528"/>
                <a:chOff x="528" y="48"/>
                <a:chExt cx="662" cy="528"/>
              </a:xfrm>
            </p:grpSpPr>
            <p:sp>
              <p:nvSpPr>
                <p:cNvPr id="175" name="Rectangle 163">
                  <a:extLst>
                    <a:ext uri="{FF2B5EF4-FFF2-40B4-BE49-F238E27FC236}">
                      <a16:creationId xmlns:a16="http://schemas.microsoft.com/office/drawing/2014/main" id="{6FB90884-6518-0243-8783-070E79CD34F0}"/>
                    </a:ext>
                  </a:extLst>
                </p:cNvPr>
                <p:cNvSpPr>
                  <a:spLocks noChangeArrowheads="1"/>
                </p:cNvSpPr>
                <p:nvPr/>
              </p:nvSpPr>
              <p:spPr bwMode="auto">
                <a:xfrm>
                  <a:off x="864" y="96"/>
                  <a:ext cx="48" cy="480"/>
                </a:xfrm>
                <a:prstGeom prst="rect">
                  <a:avLst/>
                </a:prstGeom>
                <a:solidFill>
                  <a:srgbClr val="99DDFF"/>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76" name="Line 164">
                  <a:extLst>
                    <a:ext uri="{FF2B5EF4-FFF2-40B4-BE49-F238E27FC236}">
                      <a16:creationId xmlns:a16="http://schemas.microsoft.com/office/drawing/2014/main" id="{8E35AC02-710B-CD4F-A347-AAC3531C7BD3}"/>
                    </a:ext>
                  </a:extLst>
                </p:cNvPr>
                <p:cNvSpPr>
                  <a:spLocks noChangeShapeType="1"/>
                </p:cNvSpPr>
                <p:nvPr/>
              </p:nvSpPr>
              <p:spPr bwMode="auto">
                <a:xfrm flipH="1" flipV="1">
                  <a:off x="864" y="9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177" name="Line 165">
                  <a:extLst>
                    <a:ext uri="{FF2B5EF4-FFF2-40B4-BE49-F238E27FC236}">
                      <a16:creationId xmlns:a16="http://schemas.microsoft.com/office/drawing/2014/main" id="{5A22A7B5-2F77-2240-AE9D-5DFD5ABB4329}"/>
                    </a:ext>
                  </a:extLst>
                </p:cNvPr>
                <p:cNvSpPr>
                  <a:spLocks noChangeShapeType="1"/>
                </p:cNvSpPr>
                <p:nvPr/>
              </p:nvSpPr>
              <p:spPr bwMode="auto">
                <a:xfrm flipV="1">
                  <a:off x="912" y="9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grpSp>
              <p:nvGrpSpPr>
                <p:cNvPr id="178" name="Group 166">
                  <a:extLst>
                    <a:ext uri="{FF2B5EF4-FFF2-40B4-BE49-F238E27FC236}">
                      <a16:creationId xmlns:a16="http://schemas.microsoft.com/office/drawing/2014/main" id="{417FF65B-AE55-C34E-B78A-ABBF25EE5442}"/>
                    </a:ext>
                  </a:extLst>
                </p:cNvPr>
                <p:cNvGrpSpPr>
                  <a:grpSpLocks/>
                </p:cNvGrpSpPr>
                <p:nvPr/>
              </p:nvGrpSpPr>
              <p:grpSpPr bwMode="auto">
                <a:xfrm>
                  <a:off x="552" y="85"/>
                  <a:ext cx="23" cy="141"/>
                  <a:chOff x="960" y="251"/>
                  <a:chExt cx="23" cy="141"/>
                </a:xfrm>
              </p:grpSpPr>
              <p:sp>
                <p:nvSpPr>
                  <p:cNvPr id="185" name="Line 167">
                    <a:extLst>
                      <a:ext uri="{FF2B5EF4-FFF2-40B4-BE49-F238E27FC236}">
                        <a16:creationId xmlns:a16="http://schemas.microsoft.com/office/drawing/2014/main" id="{283856D8-69BE-E34D-A2AF-8862D27A7EDE}"/>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186" name="Oval 168">
                    <a:extLst>
                      <a:ext uri="{FF2B5EF4-FFF2-40B4-BE49-F238E27FC236}">
                        <a16:creationId xmlns:a16="http://schemas.microsoft.com/office/drawing/2014/main" id="{7EB9D6C2-3E60-404C-A56C-327FB3BB653A}"/>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179" name="Rectangle 169">
                  <a:extLst>
                    <a:ext uri="{FF2B5EF4-FFF2-40B4-BE49-F238E27FC236}">
                      <a16:creationId xmlns:a16="http://schemas.microsoft.com/office/drawing/2014/main" id="{9C11942D-97FB-7E4E-93EC-CF44633A0B8D}"/>
                    </a:ext>
                  </a:extLst>
                </p:cNvPr>
                <p:cNvSpPr>
                  <a:spLocks noChangeArrowheads="1"/>
                </p:cNvSpPr>
                <p:nvPr/>
              </p:nvSpPr>
              <p:spPr bwMode="auto">
                <a:xfrm>
                  <a:off x="528" y="102"/>
                  <a:ext cx="480" cy="23"/>
                </a:xfrm>
                <a:prstGeom prst="rect">
                  <a:avLst/>
                </a:prstGeom>
                <a:solidFill>
                  <a:srgbClr val="99DDFF"/>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80" name="Freeform 170">
                  <a:extLst>
                    <a:ext uri="{FF2B5EF4-FFF2-40B4-BE49-F238E27FC236}">
                      <a16:creationId xmlns:a16="http://schemas.microsoft.com/office/drawing/2014/main" id="{68F07A69-4641-B849-B53A-441AD92FE8B5}"/>
                    </a:ext>
                  </a:extLst>
                </p:cNvPr>
                <p:cNvSpPr>
                  <a:spLocks noChangeAspect="1"/>
                </p:cNvSpPr>
                <p:nvPr/>
              </p:nvSpPr>
              <p:spPr bwMode="auto">
                <a:xfrm>
                  <a:off x="528" y="66"/>
                  <a:ext cx="512" cy="37"/>
                </a:xfrm>
                <a:custGeom>
                  <a:avLst/>
                  <a:gdLst>
                    <a:gd name="T0" fmla="*/ 0 w 672"/>
                    <a:gd name="T1" fmla="*/ 2 h 48"/>
                    <a:gd name="T2" fmla="*/ 2 w 672"/>
                    <a:gd name="T3" fmla="*/ 0 h 48"/>
                    <a:gd name="T4" fmla="*/ 15 w 672"/>
                    <a:gd name="T5" fmla="*/ 0 h 48"/>
                    <a:gd name="T6" fmla="*/ 14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81" name="Freeform 171">
                  <a:extLst>
                    <a:ext uri="{FF2B5EF4-FFF2-40B4-BE49-F238E27FC236}">
                      <a16:creationId xmlns:a16="http://schemas.microsoft.com/office/drawing/2014/main" id="{241CFE07-B20E-BD49-A00B-3BF32FF797B8}"/>
                    </a:ext>
                  </a:extLst>
                </p:cNvPr>
                <p:cNvSpPr>
                  <a:spLocks/>
                </p:cNvSpPr>
                <p:nvPr/>
              </p:nvSpPr>
              <p:spPr bwMode="auto">
                <a:xfrm>
                  <a:off x="998" y="96"/>
                  <a:ext cx="144" cy="145"/>
                </a:xfrm>
                <a:custGeom>
                  <a:avLst/>
                  <a:gdLst>
                    <a:gd name="T0" fmla="*/ 144 w 144"/>
                    <a:gd name="T1" fmla="*/ 4 h 192"/>
                    <a:gd name="T2" fmla="*/ 0 w 144"/>
                    <a:gd name="T3" fmla="*/ 4 h 192"/>
                    <a:gd name="T4" fmla="*/ 0 w 144"/>
                    <a:gd name="T5" fmla="*/ 0 h 192"/>
                    <a:gd name="T6" fmla="*/ 144 w 144"/>
                    <a:gd name="T7" fmla="*/ 0 h 192"/>
                    <a:gd name="T8" fmla="*/ 144 w 144"/>
                    <a:gd name="T9" fmla="*/ 4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82" name="Freeform 172">
                  <a:extLst>
                    <a:ext uri="{FF2B5EF4-FFF2-40B4-BE49-F238E27FC236}">
                      <a16:creationId xmlns:a16="http://schemas.microsoft.com/office/drawing/2014/main" id="{60CF9076-4ABF-874D-9C6D-CDD57E91328D}"/>
                    </a:ext>
                  </a:extLst>
                </p:cNvPr>
                <p:cNvSpPr>
                  <a:spLocks/>
                </p:cNvSpPr>
                <p:nvPr/>
              </p:nvSpPr>
              <p:spPr bwMode="auto">
                <a:xfrm>
                  <a:off x="998" y="48"/>
                  <a:ext cx="192" cy="48"/>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83" name="Freeform 173">
                  <a:extLst>
                    <a:ext uri="{FF2B5EF4-FFF2-40B4-BE49-F238E27FC236}">
                      <a16:creationId xmlns:a16="http://schemas.microsoft.com/office/drawing/2014/main" id="{43C56153-A1EA-FD40-99A7-F095E65A7306}"/>
                    </a:ext>
                  </a:extLst>
                </p:cNvPr>
                <p:cNvSpPr>
                  <a:spLocks/>
                </p:cNvSpPr>
                <p:nvPr/>
              </p:nvSpPr>
              <p:spPr bwMode="auto">
                <a:xfrm>
                  <a:off x="1142" y="48"/>
                  <a:ext cx="48" cy="192"/>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84" name="Rectangle 174">
                  <a:extLst>
                    <a:ext uri="{FF2B5EF4-FFF2-40B4-BE49-F238E27FC236}">
                      <a16:creationId xmlns:a16="http://schemas.microsoft.com/office/drawing/2014/main" id="{007E9761-0A8D-624A-A513-74A4D4AABA51}"/>
                    </a:ext>
                  </a:extLst>
                </p:cNvPr>
                <p:cNvSpPr>
                  <a:spLocks noChangeArrowheads="1"/>
                </p:cNvSpPr>
                <p:nvPr/>
              </p:nvSpPr>
              <p:spPr bwMode="auto">
                <a:xfrm>
                  <a:off x="949" y="232"/>
                  <a:ext cx="0" cy="93"/>
                </a:xfrm>
                <a:prstGeom prst="rect">
                  <a:avLst/>
                </a:prstGeom>
                <a:solidFill>
                  <a:srgbClr val="99D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grpSp>
          <p:nvGrpSpPr>
            <p:cNvPr id="81" name="Group 175">
              <a:extLst>
                <a:ext uri="{FF2B5EF4-FFF2-40B4-BE49-F238E27FC236}">
                  <a16:creationId xmlns:a16="http://schemas.microsoft.com/office/drawing/2014/main" id="{836D6ACD-D32D-7646-91A0-C464CBA131D5}"/>
                </a:ext>
              </a:extLst>
            </p:cNvPr>
            <p:cNvGrpSpPr>
              <a:grpSpLocks/>
            </p:cNvGrpSpPr>
            <p:nvPr/>
          </p:nvGrpSpPr>
          <p:grpSpPr bwMode="auto">
            <a:xfrm>
              <a:off x="7370763" y="3571875"/>
              <a:ext cx="422275" cy="234950"/>
              <a:chOff x="331" y="406"/>
              <a:chExt cx="288" cy="144"/>
            </a:xfrm>
          </p:grpSpPr>
          <p:sp>
            <p:nvSpPr>
              <p:cNvPr id="169" name="Rectangle 176">
                <a:extLst>
                  <a:ext uri="{FF2B5EF4-FFF2-40B4-BE49-F238E27FC236}">
                    <a16:creationId xmlns:a16="http://schemas.microsoft.com/office/drawing/2014/main" id="{7BC4A13C-D501-7444-B527-AE15EBB805C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GB" altLang="en-US" sz="1000">
                  <a:latin typeface="Verdana" panose="020B0604030504040204" pitchFamily="34" charset="0"/>
                </a:endParaRPr>
              </a:p>
            </p:txBody>
          </p:sp>
          <p:sp>
            <p:nvSpPr>
              <p:cNvPr id="170" name="Freeform 177">
                <a:extLst>
                  <a:ext uri="{FF2B5EF4-FFF2-40B4-BE49-F238E27FC236}">
                    <a16:creationId xmlns:a16="http://schemas.microsoft.com/office/drawing/2014/main" id="{08F397BD-71CF-D947-811B-1AB3854F64F0}"/>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71" name="Freeform 178">
                <a:extLst>
                  <a:ext uri="{FF2B5EF4-FFF2-40B4-BE49-F238E27FC236}">
                    <a16:creationId xmlns:a16="http://schemas.microsoft.com/office/drawing/2014/main" id="{D1A1F173-B7DF-D544-9C99-0C10676251C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72" name="Rectangle 179">
                <a:extLst>
                  <a:ext uri="{FF2B5EF4-FFF2-40B4-BE49-F238E27FC236}">
                    <a16:creationId xmlns:a16="http://schemas.microsoft.com/office/drawing/2014/main" id="{9BD12761-2BF3-AE40-B8ED-2CF9DD79EC66}"/>
                  </a:ext>
                </a:extLst>
              </p:cNvPr>
              <p:cNvSpPr>
                <a:spLocks noChangeAspect="1" noChangeArrowheads="1"/>
              </p:cNvSpPr>
              <p:nvPr/>
            </p:nvSpPr>
            <p:spPr bwMode="auto">
              <a:xfrm>
                <a:off x="357" y="446"/>
                <a:ext cx="0" cy="93"/>
              </a:xfrm>
              <a:prstGeom prst="rect">
                <a:avLst/>
              </a:prstGeom>
              <a:solidFill>
                <a:srgbClr val="FDFF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nvGrpSpPr>
            <p:cNvPr id="82" name="Group 180">
              <a:extLst>
                <a:ext uri="{FF2B5EF4-FFF2-40B4-BE49-F238E27FC236}">
                  <a16:creationId xmlns:a16="http://schemas.microsoft.com/office/drawing/2014/main" id="{3151B8E6-8BDF-4D4D-A28F-D0AACF6827CE}"/>
                </a:ext>
              </a:extLst>
            </p:cNvPr>
            <p:cNvGrpSpPr>
              <a:grpSpLocks/>
            </p:cNvGrpSpPr>
            <p:nvPr/>
          </p:nvGrpSpPr>
          <p:grpSpPr bwMode="auto">
            <a:xfrm>
              <a:off x="4732338" y="3678238"/>
              <a:ext cx="557212" cy="161925"/>
              <a:chOff x="286" y="387"/>
              <a:chExt cx="380" cy="99"/>
            </a:xfrm>
          </p:grpSpPr>
          <p:sp>
            <p:nvSpPr>
              <p:cNvPr id="167" name="Freeform 181">
                <a:extLst>
                  <a:ext uri="{FF2B5EF4-FFF2-40B4-BE49-F238E27FC236}">
                    <a16:creationId xmlns:a16="http://schemas.microsoft.com/office/drawing/2014/main" id="{8915B132-AA28-DC42-9664-544A0FE00CFD}"/>
                  </a:ext>
                </a:extLst>
              </p:cNvPr>
              <p:cNvSpPr>
                <a:spLocks noChangeAspect="1"/>
              </p:cNvSpPr>
              <p:nvPr/>
            </p:nvSpPr>
            <p:spPr bwMode="auto">
              <a:xfrm>
                <a:off x="286" y="402"/>
                <a:ext cx="380" cy="84"/>
              </a:xfrm>
              <a:custGeom>
                <a:avLst/>
                <a:gdLst>
                  <a:gd name="T0" fmla="*/ 16 w 432"/>
                  <a:gd name="T1" fmla="*/ 0 h 96"/>
                  <a:gd name="T2" fmla="*/ 72 w 432"/>
                  <a:gd name="T3" fmla="*/ 0 h 96"/>
                  <a:gd name="T4" fmla="*/ 55 w 432"/>
                  <a:gd name="T5" fmla="*/ 16 h 96"/>
                  <a:gd name="T6" fmla="*/ 0 w 432"/>
                  <a:gd name="T7" fmla="*/ 16 h 96"/>
                  <a:gd name="T8" fmla="*/ 16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99747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68" name="Text Box 182">
                <a:extLst>
                  <a:ext uri="{FF2B5EF4-FFF2-40B4-BE49-F238E27FC236}">
                    <a16:creationId xmlns:a16="http://schemas.microsoft.com/office/drawing/2014/main" id="{A7E6EA6C-98AE-5C4E-B2E6-30BBFC8328D2}"/>
                  </a:ext>
                </a:extLst>
              </p:cNvPr>
              <p:cNvSpPr txBox="1">
                <a:spLocks noChangeArrowheads="1"/>
              </p:cNvSpPr>
              <p:nvPr/>
            </p:nvSpPr>
            <p:spPr bwMode="auto">
              <a:xfrm>
                <a:off x="374" y="387"/>
                <a:ext cx="0" cy="93"/>
              </a:xfrm>
              <a:prstGeom prst="rect">
                <a:avLst/>
              </a:prstGeom>
              <a:solidFill>
                <a:srgbClr val="99747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nvGrpSpPr>
            <p:cNvPr id="83" name="Group 183">
              <a:extLst>
                <a:ext uri="{FF2B5EF4-FFF2-40B4-BE49-F238E27FC236}">
                  <a16:creationId xmlns:a16="http://schemas.microsoft.com/office/drawing/2014/main" id="{5D216023-96D0-C645-AD59-2715B64BEE86}"/>
                </a:ext>
              </a:extLst>
            </p:cNvPr>
            <p:cNvGrpSpPr>
              <a:grpSpLocks/>
            </p:cNvGrpSpPr>
            <p:nvPr/>
          </p:nvGrpSpPr>
          <p:grpSpPr bwMode="auto">
            <a:xfrm>
              <a:off x="4711700" y="3152775"/>
              <a:ext cx="420688" cy="234950"/>
              <a:chOff x="331" y="406"/>
              <a:chExt cx="288" cy="144"/>
            </a:xfrm>
          </p:grpSpPr>
          <p:sp>
            <p:nvSpPr>
              <p:cNvPr id="163" name="Rectangle 184">
                <a:extLst>
                  <a:ext uri="{FF2B5EF4-FFF2-40B4-BE49-F238E27FC236}">
                    <a16:creationId xmlns:a16="http://schemas.microsoft.com/office/drawing/2014/main" id="{22204BC3-D804-B340-AFCD-58C8444628A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GB" altLang="en-US" sz="1000">
                  <a:latin typeface="Verdana" panose="020B0604030504040204" pitchFamily="34" charset="0"/>
                </a:endParaRPr>
              </a:p>
            </p:txBody>
          </p:sp>
          <p:sp>
            <p:nvSpPr>
              <p:cNvPr id="164" name="Freeform 185">
                <a:extLst>
                  <a:ext uri="{FF2B5EF4-FFF2-40B4-BE49-F238E27FC236}">
                    <a16:creationId xmlns:a16="http://schemas.microsoft.com/office/drawing/2014/main" id="{C231BAD9-D03F-DC42-903B-858B38A7FB7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65" name="Freeform 186">
                <a:extLst>
                  <a:ext uri="{FF2B5EF4-FFF2-40B4-BE49-F238E27FC236}">
                    <a16:creationId xmlns:a16="http://schemas.microsoft.com/office/drawing/2014/main" id="{0EF234E5-74AE-374B-9A8C-0764FD55EB4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66" name="Rectangle 187">
                <a:extLst>
                  <a:ext uri="{FF2B5EF4-FFF2-40B4-BE49-F238E27FC236}">
                    <a16:creationId xmlns:a16="http://schemas.microsoft.com/office/drawing/2014/main" id="{F84EBA29-AA0C-1143-ADA8-3EF26A25FCB8}"/>
                  </a:ext>
                </a:extLst>
              </p:cNvPr>
              <p:cNvSpPr>
                <a:spLocks noChangeAspect="1" noChangeArrowheads="1"/>
              </p:cNvSpPr>
              <p:nvPr/>
            </p:nvSpPr>
            <p:spPr bwMode="auto">
              <a:xfrm>
                <a:off x="357" y="444"/>
                <a:ext cx="0" cy="93"/>
              </a:xfrm>
              <a:prstGeom prst="rect">
                <a:avLst/>
              </a:prstGeom>
              <a:solidFill>
                <a:srgbClr val="FDFF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nvGrpSpPr>
            <p:cNvPr id="84" name="Group 188">
              <a:extLst>
                <a:ext uri="{FF2B5EF4-FFF2-40B4-BE49-F238E27FC236}">
                  <a16:creationId xmlns:a16="http://schemas.microsoft.com/office/drawing/2014/main" id="{D3B066F1-AE75-044B-8664-85E92087F3C5}"/>
                </a:ext>
              </a:extLst>
            </p:cNvPr>
            <p:cNvGrpSpPr>
              <a:grpSpLocks/>
            </p:cNvGrpSpPr>
            <p:nvPr/>
          </p:nvGrpSpPr>
          <p:grpSpPr bwMode="auto">
            <a:xfrm>
              <a:off x="4865688" y="2894013"/>
              <a:ext cx="969962" cy="877887"/>
              <a:chOff x="528" y="48"/>
              <a:chExt cx="662" cy="538"/>
            </a:xfrm>
          </p:grpSpPr>
          <p:sp>
            <p:nvSpPr>
              <p:cNvPr id="149" name="Oval 189">
                <a:extLst>
                  <a:ext uri="{FF2B5EF4-FFF2-40B4-BE49-F238E27FC236}">
                    <a16:creationId xmlns:a16="http://schemas.microsoft.com/office/drawing/2014/main" id="{6C18CE30-C69C-7147-84F0-EDFD38BAFF54}"/>
                  </a:ext>
                </a:extLst>
              </p:cNvPr>
              <p:cNvSpPr>
                <a:spLocks noChangeAspect="1" noChangeArrowheads="1"/>
              </p:cNvSpPr>
              <p:nvPr/>
            </p:nvSpPr>
            <p:spPr bwMode="auto">
              <a:xfrm>
                <a:off x="866" y="563"/>
                <a:ext cx="46" cy="23"/>
              </a:xfrm>
              <a:prstGeom prst="ellipse">
                <a:avLst/>
              </a:prstGeom>
              <a:solidFill>
                <a:srgbClr val="99DDFF"/>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nvGrpSpPr>
              <p:cNvPr id="150" name="Group 190">
                <a:extLst>
                  <a:ext uri="{FF2B5EF4-FFF2-40B4-BE49-F238E27FC236}">
                    <a16:creationId xmlns:a16="http://schemas.microsoft.com/office/drawing/2014/main" id="{21EFC830-F2A1-7544-A44B-060E02E7DCE4}"/>
                  </a:ext>
                </a:extLst>
              </p:cNvPr>
              <p:cNvGrpSpPr>
                <a:grpSpLocks/>
              </p:cNvGrpSpPr>
              <p:nvPr/>
            </p:nvGrpSpPr>
            <p:grpSpPr bwMode="auto">
              <a:xfrm>
                <a:off x="528" y="48"/>
                <a:ext cx="662" cy="528"/>
                <a:chOff x="528" y="48"/>
                <a:chExt cx="662" cy="528"/>
              </a:xfrm>
            </p:grpSpPr>
            <p:sp>
              <p:nvSpPr>
                <p:cNvPr id="151" name="Rectangle 191">
                  <a:extLst>
                    <a:ext uri="{FF2B5EF4-FFF2-40B4-BE49-F238E27FC236}">
                      <a16:creationId xmlns:a16="http://schemas.microsoft.com/office/drawing/2014/main" id="{54A116BF-4EBC-F641-9CF9-FD8834EE71BB}"/>
                    </a:ext>
                  </a:extLst>
                </p:cNvPr>
                <p:cNvSpPr>
                  <a:spLocks noChangeArrowheads="1"/>
                </p:cNvSpPr>
                <p:nvPr/>
              </p:nvSpPr>
              <p:spPr bwMode="auto">
                <a:xfrm>
                  <a:off x="864" y="96"/>
                  <a:ext cx="48" cy="480"/>
                </a:xfrm>
                <a:prstGeom prst="rect">
                  <a:avLst/>
                </a:prstGeom>
                <a:solidFill>
                  <a:srgbClr val="99DDFF"/>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52" name="Line 192">
                  <a:extLst>
                    <a:ext uri="{FF2B5EF4-FFF2-40B4-BE49-F238E27FC236}">
                      <a16:creationId xmlns:a16="http://schemas.microsoft.com/office/drawing/2014/main" id="{BEF2D8AC-30E9-1749-A9EB-480086233C89}"/>
                    </a:ext>
                  </a:extLst>
                </p:cNvPr>
                <p:cNvSpPr>
                  <a:spLocks noChangeShapeType="1"/>
                </p:cNvSpPr>
                <p:nvPr/>
              </p:nvSpPr>
              <p:spPr bwMode="auto">
                <a:xfrm flipH="1" flipV="1">
                  <a:off x="864" y="9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153" name="Line 193">
                  <a:extLst>
                    <a:ext uri="{FF2B5EF4-FFF2-40B4-BE49-F238E27FC236}">
                      <a16:creationId xmlns:a16="http://schemas.microsoft.com/office/drawing/2014/main" id="{10B2AB7C-B35B-104D-BD48-11924F3DBF38}"/>
                    </a:ext>
                  </a:extLst>
                </p:cNvPr>
                <p:cNvSpPr>
                  <a:spLocks noChangeShapeType="1"/>
                </p:cNvSpPr>
                <p:nvPr/>
              </p:nvSpPr>
              <p:spPr bwMode="auto">
                <a:xfrm flipV="1">
                  <a:off x="912" y="9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grpSp>
              <p:nvGrpSpPr>
                <p:cNvPr id="154" name="Group 194">
                  <a:extLst>
                    <a:ext uri="{FF2B5EF4-FFF2-40B4-BE49-F238E27FC236}">
                      <a16:creationId xmlns:a16="http://schemas.microsoft.com/office/drawing/2014/main" id="{D076DE4C-E9B6-0240-8146-21F41ABFBFE2}"/>
                    </a:ext>
                  </a:extLst>
                </p:cNvPr>
                <p:cNvGrpSpPr>
                  <a:grpSpLocks/>
                </p:cNvGrpSpPr>
                <p:nvPr/>
              </p:nvGrpSpPr>
              <p:grpSpPr bwMode="auto">
                <a:xfrm>
                  <a:off x="552" y="85"/>
                  <a:ext cx="23" cy="141"/>
                  <a:chOff x="960" y="251"/>
                  <a:chExt cx="23" cy="141"/>
                </a:xfrm>
              </p:grpSpPr>
              <p:sp>
                <p:nvSpPr>
                  <p:cNvPr id="161" name="Line 195">
                    <a:extLst>
                      <a:ext uri="{FF2B5EF4-FFF2-40B4-BE49-F238E27FC236}">
                        <a16:creationId xmlns:a16="http://schemas.microsoft.com/office/drawing/2014/main" id="{A3E580FA-3CA0-6F4F-A8A7-707FE2B341AD}"/>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162" name="Oval 196">
                    <a:extLst>
                      <a:ext uri="{FF2B5EF4-FFF2-40B4-BE49-F238E27FC236}">
                        <a16:creationId xmlns:a16="http://schemas.microsoft.com/office/drawing/2014/main" id="{55087AB9-18A3-C94F-BBCA-99E220689630}"/>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155" name="Rectangle 197">
                  <a:extLst>
                    <a:ext uri="{FF2B5EF4-FFF2-40B4-BE49-F238E27FC236}">
                      <a16:creationId xmlns:a16="http://schemas.microsoft.com/office/drawing/2014/main" id="{48FC5F91-CBE0-7045-8B79-C370C42D95A8}"/>
                    </a:ext>
                  </a:extLst>
                </p:cNvPr>
                <p:cNvSpPr>
                  <a:spLocks noChangeArrowheads="1"/>
                </p:cNvSpPr>
                <p:nvPr/>
              </p:nvSpPr>
              <p:spPr bwMode="auto">
                <a:xfrm>
                  <a:off x="528" y="102"/>
                  <a:ext cx="480" cy="23"/>
                </a:xfrm>
                <a:prstGeom prst="rect">
                  <a:avLst/>
                </a:prstGeom>
                <a:solidFill>
                  <a:srgbClr val="99DDFF"/>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56" name="Freeform 198">
                  <a:extLst>
                    <a:ext uri="{FF2B5EF4-FFF2-40B4-BE49-F238E27FC236}">
                      <a16:creationId xmlns:a16="http://schemas.microsoft.com/office/drawing/2014/main" id="{CF10B9A3-DB2B-7B4E-9C1B-4E94AB1ECF63}"/>
                    </a:ext>
                  </a:extLst>
                </p:cNvPr>
                <p:cNvSpPr>
                  <a:spLocks noChangeAspect="1"/>
                </p:cNvSpPr>
                <p:nvPr/>
              </p:nvSpPr>
              <p:spPr bwMode="auto">
                <a:xfrm>
                  <a:off x="528" y="66"/>
                  <a:ext cx="512" cy="37"/>
                </a:xfrm>
                <a:custGeom>
                  <a:avLst/>
                  <a:gdLst>
                    <a:gd name="T0" fmla="*/ 0 w 672"/>
                    <a:gd name="T1" fmla="*/ 2 h 48"/>
                    <a:gd name="T2" fmla="*/ 2 w 672"/>
                    <a:gd name="T3" fmla="*/ 0 h 48"/>
                    <a:gd name="T4" fmla="*/ 15 w 672"/>
                    <a:gd name="T5" fmla="*/ 0 h 48"/>
                    <a:gd name="T6" fmla="*/ 14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57" name="Freeform 199">
                  <a:extLst>
                    <a:ext uri="{FF2B5EF4-FFF2-40B4-BE49-F238E27FC236}">
                      <a16:creationId xmlns:a16="http://schemas.microsoft.com/office/drawing/2014/main" id="{18A0B25C-E3A7-054F-8CA0-3EA2631A5665}"/>
                    </a:ext>
                  </a:extLst>
                </p:cNvPr>
                <p:cNvSpPr>
                  <a:spLocks/>
                </p:cNvSpPr>
                <p:nvPr/>
              </p:nvSpPr>
              <p:spPr bwMode="auto">
                <a:xfrm>
                  <a:off x="998" y="96"/>
                  <a:ext cx="144" cy="145"/>
                </a:xfrm>
                <a:custGeom>
                  <a:avLst/>
                  <a:gdLst>
                    <a:gd name="T0" fmla="*/ 144 w 144"/>
                    <a:gd name="T1" fmla="*/ 4 h 192"/>
                    <a:gd name="T2" fmla="*/ 0 w 144"/>
                    <a:gd name="T3" fmla="*/ 4 h 192"/>
                    <a:gd name="T4" fmla="*/ 0 w 144"/>
                    <a:gd name="T5" fmla="*/ 0 h 192"/>
                    <a:gd name="T6" fmla="*/ 144 w 144"/>
                    <a:gd name="T7" fmla="*/ 0 h 192"/>
                    <a:gd name="T8" fmla="*/ 144 w 144"/>
                    <a:gd name="T9" fmla="*/ 4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58" name="Freeform 200">
                  <a:extLst>
                    <a:ext uri="{FF2B5EF4-FFF2-40B4-BE49-F238E27FC236}">
                      <a16:creationId xmlns:a16="http://schemas.microsoft.com/office/drawing/2014/main" id="{57EDC95B-19DB-284D-BC0C-035EDF977D8D}"/>
                    </a:ext>
                  </a:extLst>
                </p:cNvPr>
                <p:cNvSpPr>
                  <a:spLocks/>
                </p:cNvSpPr>
                <p:nvPr/>
              </p:nvSpPr>
              <p:spPr bwMode="auto">
                <a:xfrm>
                  <a:off x="998" y="48"/>
                  <a:ext cx="192" cy="48"/>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59" name="Freeform 201">
                  <a:extLst>
                    <a:ext uri="{FF2B5EF4-FFF2-40B4-BE49-F238E27FC236}">
                      <a16:creationId xmlns:a16="http://schemas.microsoft.com/office/drawing/2014/main" id="{18D56787-0F83-BC49-AA47-FFB14E54D789}"/>
                    </a:ext>
                  </a:extLst>
                </p:cNvPr>
                <p:cNvSpPr>
                  <a:spLocks/>
                </p:cNvSpPr>
                <p:nvPr/>
              </p:nvSpPr>
              <p:spPr bwMode="auto">
                <a:xfrm>
                  <a:off x="1142" y="48"/>
                  <a:ext cx="48" cy="192"/>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60" name="Rectangle 202">
                  <a:extLst>
                    <a:ext uri="{FF2B5EF4-FFF2-40B4-BE49-F238E27FC236}">
                      <a16:creationId xmlns:a16="http://schemas.microsoft.com/office/drawing/2014/main" id="{DFD17569-8024-1E40-AB37-B26FBC55DC50}"/>
                    </a:ext>
                  </a:extLst>
                </p:cNvPr>
                <p:cNvSpPr>
                  <a:spLocks noChangeArrowheads="1"/>
                </p:cNvSpPr>
                <p:nvPr/>
              </p:nvSpPr>
              <p:spPr bwMode="auto">
                <a:xfrm>
                  <a:off x="951" y="232"/>
                  <a:ext cx="0" cy="93"/>
                </a:xfrm>
                <a:prstGeom prst="rect">
                  <a:avLst/>
                </a:prstGeom>
                <a:solidFill>
                  <a:srgbClr val="99D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grpSp>
          <p:nvGrpSpPr>
            <p:cNvPr id="85" name="Group 203">
              <a:extLst>
                <a:ext uri="{FF2B5EF4-FFF2-40B4-BE49-F238E27FC236}">
                  <a16:creationId xmlns:a16="http://schemas.microsoft.com/office/drawing/2014/main" id="{4E325FF3-5123-284C-943B-274E99F8B610}"/>
                </a:ext>
              </a:extLst>
            </p:cNvPr>
            <p:cNvGrpSpPr>
              <a:grpSpLocks/>
            </p:cNvGrpSpPr>
            <p:nvPr/>
          </p:nvGrpSpPr>
          <p:grpSpPr bwMode="auto">
            <a:xfrm>
              <a:off x="7308850" y="5557838"/>
              <a:ext cx="555625" cy="163512"/>
              <a:chOff x="286" y="386"/>
              <a:chExt cx="380" cy="100"/>
            </a:xfrm>
          </p:grpSpPr>
          <p:sp>
            <p:nvSpPr>
              <p:cNvPr id="147" name="Freeform 204">
                <a:extLst>
                  <a:ext uri="{FF2B5EF4-FFF2-40B4-BE49-F238E27FC236}">
                    <a16:creationId xmlns:a16="http://schemas.microsoft.com/office/drawing/2014/main" id="{DB9DCEAB-0673-4743-8540-C230BA97DBF4}"/>
                  </a:ext>
                </a:extLst>
              </p:cNvPr>
              <p:cNvSpPr>
                <a:spLocks noChangeAspect="1"/>
              </p:cNvSpPr>
              <p:nvPr/>
            </p:nvSpPr>
            <p:spPr bwMode="auto">
              <a:xfrm>
                <a:off x="286" y="402"/>
                <a:ext cx="380" cy="84"/>
              </a:xfrm>
              <a:custGeom>
                <a:avLst/>
                <a:gdLst>
                  <a:gd name="T0" fmla="*/ 16 w 432"/>
                  <a:gd name="T1" fmla="*/ 0 h 96"/>
                  <a:gd name="T2" fmla="*/ 72 w 432"/>
                  <a:gd name="T3" fmla="*/ 0 h 96"/>
                  <a:gd name="T4" fmla="*/ 55 w 432"/>
                  <a:gd name="T5" fmla="*/ 16 h 96"/>
                  <a:gd name="T6" fmla="*/ 0 w 432"/>
                  <a:gd name="T7" fmla="*/ 16 h 96"/>
                  <a:gd name="T8" fmla="*/ 16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99747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48" name="Text Box 205">
                <a:extLst>
                  <a:ext uri="{FF2B5EF4-FFF2-40B4-BE49-F238E27FC236}">
                    <a16:creationId xmlns:a16="http://schemas.microsoft.com/office/drawing/2014/main" id="{B4BEAFF0-9422-BB48-AFDD-F0362F2BE3FD}"/>
                  </a:ext>
                </a:extLst>
              </p:cNvPr>
              <p:cNvSpPr txBox="1">
                <a:spLocks noChangeArrowheads="1"/>
              </p:cNvSpPr>
              <p:nvPr/>
            </p:nvSpPr>
            <p:spPr bwMode="auto">
              <a:xfrm>
                <a:off x="374" y="386"/>
                <a:ext cx="0" cy="93"/>
              </a:xfrm>
              <a:prstGeom prst="rect">
                <a:avLst/>
              </a:prstGeom>
              <a:solidFill>
                <a:srgbClr val="99747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nvGrpSpPr>
            <p:cNvPr id="86" name="Group 206">
              <a:extLst>
                <a:ext uri="{FF2B5EF4-FFF2-40B4-BE49-F238E27FC236}">
                  <a16:creationId xmlns:a16="http://schemas.microsoft.com/office/drawing/2014/main" id="{15D925C1-FE98-7C48-909D-67A42EFF7031}"/>
                </a:ext>
              </a:extLst>
            </p:cNvPr>
            <p:cNvGrpSpPr>
              <a:grpSpLocks/>
            </p:cNvGrpSpPr>
            <p:nvPr/>
          </p:nvGrpSpPr>
          <p:grpSpPr bwMode="auto">
            <a:xfrm>
              <a:off x="7442200" y="4773613"/>
              <a:ext cx="969963" cy="879475"/>
              <a:chOff x="528" y="48"/>
              <a:chExt cx="662" cy="538"/>
            </a:xfrm>
          </p:grpSpPr>
          <p:sp>
            <p:nvSpPr>
              <p:cNvPr id="133" name="Oval 207">
                <a:extLst>
                  <a:ext uri="{FF2B5EF4-FFF2-40B4-BE49-F238E27FC236}">
                    <a16:creationId xmlns:a16="http://schemas.microsoft.com/office/drawing/2014/main" id="{0329B770-43AD-3242-A889-EA8710B00C3A}"/>
                  </a:ext>
                </a:extLst>
              </p:cNvPr>
              <p:cNvSpPr>
                <a:spLocks noChangeAspect="1" noChangeArrowheads="1"/>
              </p:cNvSpPr>
              <p:nvPr/>
            </p:nvSpPr>
            <p:spPr bwMode="auto">
              <a:xfrm>
                <a:off x="866" y="563"/>
                <a:ext cx="46" cy="23"/>
              </a:xfrm>
              <a:prstGeom prst="ellipse">
                <a:avLst/>
              </a:prstGeom>
              <a:solidFill>
                <a:srgbClr val="99DDFF"/>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nvGrpSpPr>
              <p:cNvPr id="134" name="Group 208">
                <a:extLst>
                  <a:ext uri="{FF2B5EF4-FFF2-40B4-BE49-F238E27FC236}">
                    <a16:creationId xmlns:a16="http://schemas.microsoft.com/office/drawing/2014/main" id="{4AB6B87A-2FF7-8744-9B55-B1A1F7589EA7}"/>
                  </a:ext>
                </a:extLst>
              </p:cNvPr>
              <p:cNvGrpSpPr>
                <a:grpSpLocks/>
              </p:cNvGrpSpPr>
              <p:nvPr/>
            </p:nvGrpSpPr>
            <p:grpSpPr bwMode="auto">
              <a:xfrm>
                <a:off x="528" y="48"/>
                <a:ext cx="662" cy="528"/>
                <a:chOff x="528" y="48"/>
                <a:chExt cx="662" cy="528"/>
              </a:xfrm>
            </p:grpSpPr>
            <p:sp>
              <p:nvSpPr>
                <p:cNvPr id="135" name="Rectangle 209">
                  <a:extLst>
                    <a:ext uri="{FF2B5EF4-FFF2-40B4-BE49-F238E27FC236}">
                      <a16:creationId xmlns:a16="http://schemas.microsoft.com/office/drawing/2014/main" id="{5DE8638C-AA14-9748-BEDA-B6E6E8C0D1DB}"/>
                    </a:ext>
                  </a:extLst>
                </p:cNvPr>
                <p:cNvSpPr>
                  <a:spLocks noChangeArrowheads="1"/>
                </p:cNvSpPr>
                <p:nvPr/>
              </p:nvSpPr>
              <p:spPr bwMode="auto">
                <a:xfrm>
                  <a:off x="864" y="96"/>
                  <a:ext cx="48" cy="480"/>
                </a:xfrm>
                <a:prstGeom prst="rect">
                  <a:avLst/>
                </a:prstGeom>
                <a:solidFill>
                  <a:srgbClr val="99DDFF"/>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36" name="Line 210">
                  <a:extLst>
                    <a:ext uri="{FF2B5EF4-FFF2-40B4-BE49-F238E27FC236}">
                      <a16:creationId xmlns:a16="http://schemas.microsoft.com/office/drawing/2014/main" id="{92FE5703-972A-B144-8231-A5C03AC9A661}"/>
                    </a:ext>
                  </a:extLst>
                </p:cNvPr>
                <p:cNvSpPr>
                  <a:spLocks noChangeShapeType="1"/>
                </p:cNvSpPr>
                <p:nvPr/>
              </p:nvSpPr>
              <p:spPr bwMode="auto">
                <a:xfrm flipH="1" flipV="1">
                  <a:off x="864" y="9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137" name="Line 211">
                  <a:extLst>
                    <a:ext uri="{FF2B5EF4-FFF2-40B4-BE49-F238E27FC236}">
                      <a16:creationId xmlns:a16="http://schemas.microsoft.com/office/drawing/2014/main" id="{C69AAB65-1419-3D41-9D29-F4DBAA8669E9}"/>
                    </a:ext>
                  </a:extLst>
                </p:cNvPr>
                <p:cNvSpPr>
                  <a:spLocks noChangeShapeType="1"/>
                </p:cNvSpPr>
                <p:nvPr/>
              </p:nvSpPr>
              <p:spPr bwMode="auto">
                <a:xfrm flipV="1">
                  <a:off x="912" y="9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grpSp>
              <p:nvGrpSpPr>
                <p:cNvPr id="138" name="Group 212">
                  <a:extLst>
                    <a:ext uri="{FF2B5EF4-FFF2-40B4-BE49-F238E27FC236}">
                      <a16:creationId xmlns:a16="http://schemas.microsoft.com/office/drawing/2014/main" id="{2C7C293D-184E-7943-BACB-42904A6B645B}"/>
                    </a:ext>
                  </a:extLst>
                </p:cNvPr>
                <p:cNvGrpSpPr>
                  <a:grpSpLocks/>
                </p:cNvGrpSpPr>
                <p:nvPr/>
              </p:nvGrpSpPr>
              <p:grpSpPr bwMode="auto">
                <a:xfrm>
                  <a:off x="552" y="85"/>
                  <a:ext cx="23" cy="141"/>
                  <a:chOff x="960" y="251"/>
                  <a:chExt cx="23" cy="141"/>
                </a:xfrm>
              </p:grpSpPr>
              <p:sp>
                <p:nvSpPr>
                  <p:cNvPr id="145" name="Line 213">
                    <a:extLst>
                      <a:ext uri="{FF2B5EF4-FFF2-40B4-BE49-F238E27FC236}">
                        <a16:creationId xmlns:a16="http://schemas.microsoft.com/office/drawing/2014/main" id="{A8459F71-741B-6341-A4E8-3E283298CA34}"/>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146" name="Oval 214">
                    <a:extLst>
                      <a:ext uri="{FF2B5EF4-FFF2-40B4-BE49-F238E27FC236}">
                        <a16:creationId xmlns:a16="http://schemas.microsoft.com/office/drawing/2014/main" id="{36145F4C-F7CD-9840-A178-660E685AAEAE}"/>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139" name="Rectangle 215">
                  <a:extLst>
                    <a:ext uri="{FF2B5EF4-FFF2-40B4-BE49-F238E27FC236}">
                      <a16:creationId xmlns:a16="http://schemas.microsoft.com/office/drawing/2014/main" id="{5230FCD4-65A3-EA4C-B3A5-9FCE2D4CC33C}"/>
                    </a:ext>
                  </a:extLst>
                </p:cNvPr>
                <p:cNvSpPr>
                  <a:spLocks noChangeArrowheads="1"/>
                </p:cNvSpPr>
                <p:nvPr/>
              </p:nvSpPr>
              <p:spPr bwMode="auto">
                <a:xfrm>
                  <a:off x="528" y="102"/>
                  <a:ext cx="480" cy="23"/>
                </a:xfrm>
                <a:prstGeom prst="rect">
                  <a:avLst/>
                </a:prstGeom>
                <a:solidFill>
                  <a:srgbClr val="99DDFF"/>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40" name="Freeform 216">
                  <a:extLst>
                    <a:ext uri="{FF2B5EF4-FFF2-40B4-BE49-F238E27FC236}">
                      <a16:creationId xmlns:a16="http://schemas.microsoft.com/office/drawing/2014/main" id="{3552778F-5E80-374F-AFBE-B61295B149FE}"/>
                    </a:ext>
                  </a:extLst>
                </p:cNvPr>
                <p:cNvSpPr>
                  <a:spLocks noChangeAspect="1"/>
                </p:cNvSpPr>
                <p:nvPr/>
              </p:nvSpPr>
              <p:spPr bwMode="auto">
                <a:xfrm>
                  <a:off x="528" y="66"/>
                  <a:ext cx="512" cy="37"/>
                </a:xfrm>
                <a:custGeom>
                  <a:avLst/>
                  <a:gdLst>
                    <a:gd name="T0" fmla="*/ 0 w 672"/>
                    <a:gd name="T1" fmla="*/ 2 h 48"/>
                    <a:gd name="T2" fmla="*/ 2 w 672"/>
                    <a:gd name="T3" fmla="*/ 0 h 48"/>
                    <a:gd name="T4" fmla="*/ 15 w 672"/>
                    <a:gd name="T5" fmla="*/ 0 h 48"/>
                    <a:gd name="T6" fmla="*/ 14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41" name="Freeform 217">
                  <a:extLst>
                    <a:ext uri="{FF2B5EF4-FFF2-40B4-BE49-F238E27FC236}">
                      <a16:creationId xmlns:a16="http://schemas.microsoft.com/office/drawing/2014/main" id="{61194641-00A0-8F4B-BC29-E4AFDCD791E9}"/>
                    </a:ext>
                  </a:extLst>
                </p:cNvPr>
                <p:cNvSpPr>
                  <a:spLocks/>
                </p:cNvSpPr>
                <p:nvPr/>
              </p:nvSpPr>
              <p:spPr bwMode="auto">
                <a:xfrm>
                  <a:off x="998" y="96"/>
                  <a:ext cx="144" cy="145"/>
                </a:xfrm>
                <a:custGeom>
                  <a:avLst/>
                  <a:gdLst>
                    <a:gd name="T0" fmla="*/ 144 w 144"/>
                    <a:gd name="T1" fmla="*/ 4 h 192"/>
                    <a:gd name="T2" fmla="*/ 0 w 144"/>
                    <a:gd name="T3" fmla="*/ 4 h 192"/>
                    <a:gd name="T4" fmla="*/ 0 w 144"/>
                    <a:gd name="T5" fmla="*/ 0 h 192"/>
                    <a:gd name="T6" fmla="*/ 144 w 144"/>
                    <a:gd name="T7" fmla="*/ 0 h 192"/>
                    <a:gd name="T8" fmla="*/ 144 w 144"/>
                    <a:gd name="T9" fmla="*/ 4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42" name="Freeform 218">
                  <a:extLst>
                    <a:ext uri="{FF2B5EF4-FFF2-40B4-BE49-F238E27FC236}">
                      <a16:creationId xmlns:a16="http://schemas.microsoft.com/office/drawing/2014/main" id="{68A1F094-B422-7F4A-8473-A6B87D233E23}"/>
                    </a:ext>
                  </a:extLst>
                </p:cNvPr>
                <p:cNvSpPr>
                  <a:spLocks/>
                </p:cNvSpPr>
                <p:nvPr/>
              </p:nvSpPr>
              <p:spPr bwMode="auto">
                <a:xfrm>
                  <a:off x="998" y="48"/>
                  <a:ext cx="192" cy="48"/>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43" name="Freeform 219">
                  <a:extLst>
                    <a:ext uri="{FF2B5EF4-FFF2-40B4-BE49-F238E27FC236}">
                      <a16:creationId xmlns:a16="http://schemas.microsoft.com/office/drawing/2014/main" id="{FF8DF577-C6ED-6F43-AB06-C9892A251467}"/>
                    </a:ext>
                  </a:extLst>
                </p:cNvPr>
                <p:cNvSpPr>
                  <a:spLocks/>
                </p:cNvSpPr>
                <p:nvPr/>
              </p:nvSpPr>
              <p:spPr bwMode="auto">
                <a:xfrm>
                  <a:off x="1142" y="48"/>
                  <a:ext cx="48" cy="192"/>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44" name="Rectangle 220">
                  <a:extLst>
                    <a:ext uri="{FF2B5EF4-FFF2-40B4-BE49-F238E27FC236}">
                      <a16:creationId xmlns:a16="http://schemas.microsoft.com/office/drawing/2014/main" id="{0BB175C8-6784-D448-A72D-CE31593E3223}"/>
                    </a:ext>
                  </a:extLst>
                </p:cNvPr>
                <p:cNvSpPr>
                  <a:spLocks noChangeArrowheads="1"/>
                </p:cNvSpPr>
                <p:nvPr/>
              </p:nvSpPr>
              <p:spPr bwMode="auto">
                <a:xfrm>
                  <a:off x="949" y="233"/>
                  <a:ext cx="0" cy="94"/>
                </a:xfrm>
                <a:prstGeom prst="rect">
                  <a:avLst/>
                </a:prstGeom>
                <a:solidFill>
                  <a:srgbClr val="99D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grpSp>
          <p:nvGrpSpPr>
            <p:cNvPr id="87" name="Group 221">
              <a:extLst>
                <a:ext uri="{FF2B5EF4-FFF2-40B4-BE49-F238E27FC236}">
                  <a16:creationId xmlns:a16="http://schemas.microsoft.com/office/drawing/2014/main" id="{BADD9558-14CF-8B48-A5F7-056AA9EBB1E1}"/>
                </a:ext>
              </a:extLst>
            </p:cNvPr>
            <p:cNvGrpSpPr>
              <a:grpSpLocks/>
            </p:cNvGrpSpPr>
            <p:nvPr/>
          </p:nvGrpSpPr>
          <p:grpSpPr bwMode="auto">
            <a:xfrm>
              <a:off x="4711700" y="1266825"/>
              <a:ext cx="420688" cy="234950"/>
              <a:chOff x="331" y="406"/>
              <a:chExt cx="288" cy="144"/>
            </a:xfrm>
          </p:grpSpPr>
          <p:sp>
            <p:nvSpPr>
              <p:cNvPr id="129" name="Rectangle 222">
                <a:extLst>
                  <a:ext uri="{FF2B5EF4-FFF2-40B4-BE49-F238E27FC236}">
                    <a16:creationId xmlns:a16="http://schemas.microsoft.com/office/drawing/2014/main" id="{81AC38DC-7919-7547-94BB-9AB18FAF7F9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GB" altLang="en-US" sz="1000">
                  <a:latin typeface="Verdana" panose="020B0604030504040204" pitchFamily="34" charset="0"/>
                </a:endParaRPr>
              </a:p>
            </p:txBody>
          </p:sp>
          <p:sp>
            <p:nvSpPr>
              <p:cNvPr id="130" name="Freeform 223">
                <a:extLst>
                  <a:ext uri="{FF2B5EF4-FFF2-40B4-BE49-F238E27FC236}">
                    <a16:creationId xmlns:a16="http://schemas.microsoft.com/office/drawing/2014/main" id="{D10CDE79-C845-DC4E-9354-A470C3D1826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31" name="Freeform 224">
                <a:extLst>
                  <a:ext uri="{FF2B5EF4-FFF2-40B4-BE49-F238E27FC236}">
                    <a16:creationId xmlns:a16="http://schemas.microsoft.com/office/drawing/2014/main" id="{2F1474A6-854C-7541-A924-2A68689033C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32" name="Rectangle 225">
                <a:extLst>
                  <a:ext uri="{FF2B5EF4-FFF2-40B4-BE49-F238E27FC236}">
                    <a16:creationId xmlns:a16="http://schemas.microsoft.com/office/drawing/2014/main" id="{001E5D75-BCE3-574D-926E-0DE2450435AD}"/>
                  </a:ext>
                </a:extLst>
              </p:cNvPr>
              <p:cNvSpPr>
                <a:spLocks noChangeAspect="1" noChangeArrowheads="1"/>
              </p:cNvSpPr>
              <p:nvPr/>
            </p:nvSpPr>
            <p:spPr bwMode="auto">
              <a:xfrm>
                <a:off x="357" y="446"/>
                <a:ext cx="0" cy="93"/>
              </a:xfrm>
              <a:prstGeom prst="rect">
                <a:avLst/>
              </a:prstGeom>
              <a:solidFill>
                <a:srgbClr val="FDFF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nvGrpSpPr>
            <p:cNvPr id="88" name="Group 226">
              <a:extLst>
                <a:ext uri="{FF2B5EF4-FFF2-40B4-BE49-F238E27FC236}">
                  <a16:creationId xmlns:a16="http://schemas.microsoft.com/office/drawing/2014/main" id="{130DAA60-E319-A84F-99AD-F95791B6A562}"/>
                </a:ext>
              </a:extLst>
            </p:cNvPr>
            <p:cNvGrpSpPr>
              <a:grpSpLocks/>
            </p:cNvGrpSpPr>
            <p:nvPr/>
          </p:nvGrpSpPr>
          <p:grpSpPr bwMode="auto">
            <a:xfrm>
              <a:off x="4865688" y="1006475"/>
              <a:ext cx="969962" cy="877888"/>
              <a:chOff x="528" y="48"/>
              <a:chExt cx="662" cy="538"/>
            </a:xfrm>
          </p:grpSpPr>
          <p:sp>
            <p:nvSpPr>
              <p:cNvPr id="115" name="Oval 227">
                <a:extLst>
                  <a:ext uri="{FF2B5EF4-FFF2-40B4-BE49-F238E27FC236}">
                    <a16:creationId xmlns:a16="http://schemas.microsoft.com/office/drawing/2014/main" id="{D501086B-F3AE-4846-AB92-4BA664D5BE8B}"/>
                  </a:ext>
                </a:extLst>
              </p:cNvPr>
              <p:cNvSpPr>
                <a:spLocks noChangeAspect="1" noChangeArrowheads="1"/>
              </p:cNvSpPr>
              <p:nvPr/>
            </p:nvSpPr>
            <p:spPr bwMode="auto">
              <a:xfrm>
                <a:off x="866" y="563"/>
                <a:ext cx="46" cy="23"/>
              </a:xfrm>
              <a:prstGeom prst="ellipse">
                <a:avLst/>
              </a:prstGeom>
              <a:solidFill>
                <a:srgbClr val="99DDFF"/>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nvGrpSpPr>
              <p:cNvPr id="116" name="Group 228">
                <a:extLst>
                  <a:ext uri="{FF2B5EF4-FFF2-40B4-BE49-F238E27FC236}">
                    <a16:creationId xmlns:a16="http://schemas.microsoft.com/office/drawing/2014/main" id="{EDF7BE90-EC75-F44B-B35B-1BF6109F594D}"/>
                  </a:ext>
                </a:extLst>
              </p:cNvPr>
              <p:cNvGrpSpPr>
                <a:grpSpLocks/>
              </p:cNvGrpSpPr>
              <p:nvPr/>
            </p:nvGrpSpPr>
            <p:grpSpPr bwMode="auto">
              <a:xfrm>
                <a:off x="528" y="48"/>
                <a:ext cx="662" cy="528"/>
                <a:chOff x="528" y="48"/>
                <a:chExt cx="662" cy="528"/>
              </a:xfrm>
            </p:grpSpPr>
            <p:sp>
              <p:nvSpPr>
                <p:cNvPr id="117" name="Rectangle 229">
                  <a:extLst>
                    <a:ext uri="{FF2B5EF4-FFF2-40B4-BE49-F238E27FC236}">
                      <a16:creationId xmlns:a16="http://schemas.microsoft.com/office/drawing/2014/main" id="{96B747B1-C2E5-5B48-8A7A-D8BC9426DB79}"/>
                    </a:ext>
                  </a:extLst>
                </p:cNvPr>
                <p:cNvSpPr>
                  <a:spLocks noChangeArrowheads="1"/>
                </p:cNvSpPr>
                <p:nvPr/>
              </p:nvSpPr>
              <p:spPr bwMode="auto">
                <a:xfrm>
                  <a:off x="864" y="96"/>
                  <a:ext cx="48" cy="480"/>
                </a:xfrm>
                <a:prstGeom prst="rect">
                  <a:avLst/>
                </a:prstGeom>
                <a:solidFill>
                  <a:srgbClr val="99DDFF"/>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18" name="Line 230">
                  <a:extLst>
                    <a:ext uri="{FF2B5EF4-FFF2-40B4-BE49-F238E27FC236}">
                      <a16:creationId xmlns:a16="http://schemas.microsoft.com/office/drawing/2014/main" id="{4AA33D7F-5802-2B45-9995-57AAA852B048}"/>
                    </a:ext>
                  </a:extLst>
                </p:cNvPr>
                <p:cNvSpPr>
                  <a:spLocks noChangeShapeType="1"/>
                </p:cNvSpPr>
                <p:nvPr/>
              </p:nvSpPr>
              <p:spPr bwMode="auto">
                <a:xfrm flipH="1" flipV="1">
                  <a:off x="864" y="9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119" name="Line 231">
                  <a:extLst>
                    <a:ext uri="{FF2B5EF4-FFF2-40B4-BE49-F238E27FC236}">
                      <a16:creationId xmlns:a16="http://schemas.microsoft.com/office/drawing/2014/main" id="{667317AB-392E-7B4B-9996-2BD6E194CE73}"/>
                    </a:ext>
                  </a:extLst>
                </p:cNvPr>
                <p:cNvSpPr>
                  <a:spLocks noChangeShapeType="1"/>
                </p:cNvSpPr>
                <p:nvPr/>
              </p:nvSpPr>
              <p:spPr bwMode="auto">
                <a:xfrm flipV="1">
                  <a:off x="912" y="9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grpSp>
              <p:nvGrpSpPr>
                <p:cNvPr id="120" name="Group 232">
                  <a:extLst>
                    <a:ext uri="{FF2B5EF4-FFF2-40B4-BE49-F238E27FC236}">
                      <a16:creationId xmlns:a16="http://schemas.microsoft.com/office/drawing/2014/main" id="{5C83B641-AE37-2D47-97CB-D07FAB85755D}"/>
                    </a:ext>
                  </a:extLst>
                </p:cNvPr>
                <p:cNvGrpSpPr>
                  <a:grpSpLocks/>
                </p:cNvGrpSpPr>
                <p:nvPr/>
              </p:nvGrpSpPr>
              <p:grpSpPr bwMode="auto">
                <a:xfrm>
                  <a:off x="552" y="85"/>
                  <a:ext cx="23" cy="141"/>
                  <a:chOff x="960" y="251"/>
                  <a:chExt cx="23" cy="141"/>
                </a:xfrm>
              </p:grpSpPr>
              <p:sp>
                <p:nvSpPr>
                  <p:cNvPr id="127" name="Line 233">
                    <a:extLst>
                      <a:ext uri="{FF2B5EF4-FFF2-40B4-BE49-F238E27FC236}">
                        <a16:creationId xmlns:a16="http://schemas.microsoft.com/office/drawing/2014/main" id="{AE292A67-F2DB-6B46-8F0C-540AE9587022}"/>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a:noFill/>
                      </a14:hiddenFill>
                    </a:ext>
                  </a:extLst>
                </p:spPr>
                <p:txBody>
                  <a:bodyPr wrap="none" anchor="ctr"/>
                  <a:lstStyle/>
                  <a:p>
                    <a:endParaRPr lang="en-US" b="1" dirty="0">
                      <a:latin typeface="Iowan Old Style Black" panose="02040602040506020204" pitchFamily="18" charset="77"/>
                    </a:endParaRPr>
                  </a:p>
                </p:txBody>
              </p:sp>
              <p:sp>
                <p:nvSpPr>
                  <p:cNvPr id="128" name="Oval 234">
                    <a:extLst>
                      <a:ext uri="{FF2B5EF4-FFF2-40B4-BE49-F238E27FC236}">
                        <a16:creationId xmlns:a16="http://schemas.microsoft.com/office/drawing/2014/main" id="{B8B2BD71-C1BB-7A4E-8762-D429742AC5CA}"/>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121" name="Rectangle 235">
                  <a:extLst>
                    <a:ext uri="{FF2B5EF4-FFF2-40B4-BE49-F238E27FC236}">
                      <a16:creationId xmlns:a16="http://schemas.microsoft.com/office/drawing/2014/main" id="{47D0C32A-2368-824B-8636-C9ACAE8BAA4A}"/>
                    </a:ext>
                  </a:extLst>
                </p:cNvPr>
                <p:cNvSpPr>
                  <a:spLocks noChangeArrowheads="1"/>
                </p:cNvSpPr>
                <p:nvPr/>
              </p:nvSpPr>
              <p:spPr bwMode="auto">
                <a:xfrm>
                  <a:off x="528" y="102"/>
                  <a:ext cx="480" cy="23"/>
                </a:xfrm>
                <a:prstGeom prst="rect">
                  <a:avLst/>
                </a:prstGeom>
                <a:solidFill>
                  <a:srgbClr val="99DDFF"/>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22" name="Freeform 236">
                  <a:extLst>
                    <a:ext uri="{FF2B5EF4-FFF2-40B4-BE49-F238E27FC236}">
                      <a16:creationId xmlns:a16="http://schemas.microsoft.com/office/drawing/2014/main" id="{33444DB8-6C83-D04E-9EDC-8EC528DD635B}"/>
                    </a:ext>
                  </a:extLst>
                </p:cNvPr>
                <p:cNvSpPr>
                  <a:spLocks noChangeAspect="1"/>
                </p:cNvSpPr>
                <p:nvPr/>
              </p:nvSpPr>
              <p:spPr bwMode="auto">
                <a:xfrm>
                  <a:off x="528" y="66"/>
                  <a:ext cx="512" cy="37"/>
                </a:xfrm>
                <a:custGeom>
                  <a:avLst/>
                  <a:gdLst>
                    <a:gd name="T0" fmla="*/ 0 w 672"/>
                    <a:gd name="T1" fmla="*/ 2 h 48"/>
                    <a:gd name="T2" fmla="*/ 2 w 672"/>
                    <a:gd name="T3" fmla="*/ 0 h 48"/>
                    <a:gd name="T4" fmla="*/ 15 w 672"/>
                    <a:gd name="T5" fmla="*/ 0 h 48"/>
                    <a:gd name="T6" fmla="*/ 14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23" name="Freeform 237">
                  <a:extLst>
                    <a:ext uri="{FF2B5EF4-FFF2-40B4-BE49-F238E27FC236}">
                      <a16:creationId xmlns:a16="http://schemas.microsoft.com/office/drawing/2014/main" id="{1686777C-77B5-D546-865A-42A087244D9F}"/>
                    </a:ext>
                  </a:extLst>
                </p:cNvPr>
                <p:cNvSpPr>
                  <a:spLocks/>
                </p:cNvSpPr>
                <p:nvPr/>
              </p:nvSpPr>
              <p:spPr bwMode="auto">
                <a:xfrm>
                  <a:off x="998" y="96"/>
                  <a:ext cx="144" cy="145"/>
                </a:xfrm>
                <a:custGeom>
                  <a:avLst/>
                  <a:gdLst>
                    <a:gd name="T0" fmla="*/ 144 w 144"/>
                    <a:gd name="T1" fmla="*/ 4 h 192"/>
                    <a:gd name="T2" fmla="*/ 0 w 144"/>
                    <a:gd name="T3" fmla="*/ 4 h 192"/>
                    <a:gd name="T4" fmla="*/ 0 w 144"/>
                    <a:gd name="T5" fmla="*/ 0 h 192"/>
                    <a:gd name="T6" fmla="*/ 144 w 144"/>
                    <a:gd name="T7" fmla="*/ 0 h 192"/>
                    <a:gd name="T8" fmla="*/ 144 w 144"/>
                    <a:gd name="T9" fmla="*/ 4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24" name="Freeform 238">
                  <a:extLst>
                    <a:ext uri="{FF2B5EF4-FFF2-40B4-BE49-F238E27FC236}">
                      <a16:creationId xmlns:a16="http://schemas.microsoft.com/office/drawing/2014/main" id="{4D0545F5-32EC-9248-AC10-D3497009E0C6}"/>
                    </a:ext>
                  </a:extLst>
                </p:cNvPr>
                <p:cNvSpPr>
                  <a:spLocks/>
                </p:cNvSpPr>
                <p:nvPr/>
              </p:nvSpPr>
              <p:spPr bwMode="auto">
                <a:xfrm>
                  <a:off x="998" y="48"/>
                  <a:ext cx="192" cy="48"/>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25" name="Freeform 239">
                  <a:extLst>
                    <a:ext uri="{FF2B5EF4-FFF2-40B4-BE49-F238E27FC236}">
                      <a16:creationId xmlns:a16="http://schemas.microsoft.com/office/drawing/2014/main" id="{1515FEA0-15CF-0546-99C5-CD3D048AF45F}"/>
                    </a:ext>
                  </a:extLst>
                </p:cNvPr>
                <p:cNvSpPr>
                  <a:spLocks/>
                </p:cNvSpPr>
                <p:nvPr/>
              </p:nvSpPr>
              <p:spPr bwMode="auto">
                <a:xfrm>
                  <a:off x="1142" y="48"/>
                  <a:ext cx="48" cy="192"/>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26" name="Rectangle 240">
                  <a:extLst>
                    <a:ext uri="{FF2B5EF4-FFF2-40B4-BE49-F238E27FC236}">
                      <a16:creationId xmlns:a16="http://schemas.microsoft.com/office/drawing/2014/main" id="{CA5CDB80-FFC2-3445-A63A-FCC3FF1F11A3}"/>
                    </a:ext>
                  </a:extLst>
                </p:cNvPr>
                <p:cNvSpPr>
                  <a:spLocks noChangeArrowheads="1"/>
                </p:cNvSpPr>
                <p:nvPr/>
              </p:nvSpPr>
              <p:spPr bwMode="auto">
                <a:xfrm>
                  <a:off x="951" y="232"/>
                  <a:ext cx="0" cy="93"/>
                </a:xfrm>
                <a:prstGeom prst="rect">
                  <a:avLst/>
                </a:prstGeom>
                <a:solidFill>
                  <a:srgbClr val="99D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sp>
          <p:nvSpPr>
            <p:cNvPr id="89" name="Text Box 242">
              <a:extLst>
                <a:ext uri="{FF2B5EF4-FFF2-40B4-BE49-F238E27FC236}">
                  <a16:creationId xmlns:a16="http://schemas.microsoft.com/office/drawing/2014/main" id="{1C936072-A8F0-4F4E-BA1D-F9BD9428EB25}"/>
                </a:ext>
              </a:extLst>
            </p:cNvPr>
            <p:cNvSpPr txBox="1">
              <a:spLocks noChangeArrowheads="1"/>
            </p:cNvSpPr>
            <p:nvPr/>
          </p:nvSpPr>
          <p:spPr bwMode="auto">
            <a:xfrm>
              <a:off x="6496050" y="5080000"/>
              <a:ext cx="4619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0066CC"/>
                  </a:solidFill>
                </a:rPr>
                <a:t>move2</a:t>
              </a:r>
              <a:endParaRPr lang="en-US" altLang="en-US" sz="1200"/>
            </a:p>
          </p:txBody>
        </p:sp>
        <p:sp>
          <p:nvSpPr>
            <p:cNvPr id="90" name="Text Box 243">
              <a:extLst>
                <a:ext uri="{FF2B5EF4-FFF2-40B4-BE49-F238E27FC236}">
                  <a16:creationId xmlns:a16="http://schemas.microsoft.com/office/drawing/2014/main" id="{7610F823-7A5F-2F4E-8D79-B3D6A017F6B4}"/>
                </a:ext>
              </a:extLst>
            </p:cNvPr>
            <p:cNvSpPr txBox="1">
              <a:spLocks noChangeArrowheads="1"/>
            </p:cNvSpPr>
            <p:nvPr/>
          </p:nvSpPr>
          <p:spPr bwMode="auto">
            <a:xfrm>
              <a:off x="7346950" y="2538413"/>
              <a:ext cx="4619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0066CC"/>
                  </a:solidFill>
                </a:rPr>
                <a:t>move2</a:t>
              </a:r>
              <a:endParaRPr lang="en-US" altLang="en-US" sz="1200"/>
            </a:p>
          </p:txBody>
        </p:sp>
        <p:sp>
          <p:nvSpPr>
            <p:cNvPr id="91" name="Text Box 245">
              <a:extLst>
                <a:ext uri="{FF2B5EF4-FFF2-40B4-BE49-F238E27FC236}">
                  <a16:creationId xmlns:a16="http://schemas.microsoft.com/office/drawing/2014/main" id="{C48FC8C1-63C6-4143-8838-EB863DB9C68F}"/>
                </a:ext>
              </a:extLst>
            </p:cNvPr>
            <p:cNvSpPr txBox="1">
              <a:spLocks noChangeArrowheads="1"/>
            </p:cNvSpPr>
            <p:nvPr/>
          </p:nvSpPr>
          <p:spPr bwMode="auto">
            <a:xfrm>
              <a:off x="4603750" y="5994400"/>
              <a:ext cx="622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latin typeface="Verdana" panose="020B0604030504040204" pitchFamily="34" charset="0"/>
                </a:rPr>
                <a:t>location 1</a:t>
              </a:r>
            </a:p>
          </p:txBody>
        </p:sp>
        <p:sp>
          <p:nvSpPr>
            <p:cNvPr id="92" name="Text Box 246">
              <a:extLst>
                <a:ext uri="{FF2B5EF4-FFF2-40B4-BE49-F238E27FC236}">
                  <a16:creationId xmlns:a16="http://schemas.microsoft.com/office/drawing/2014/main" id="{A2B3F00E-DD85-6F4B-925B-260767153B61}"/>
                </a:ext>
              </a:extLst>
            </p:cNvPr>
            <p:cNvSpPr txBox="1">
              <a:spLocks noChangeArrowheads="1"/>
            </p:cNvSpPr>
            <p:nvPr/>
          </p:nvSpPr>
          <p:spPr bwMode="auto">
            <a:xfrm>
              <a:off x="5332413" y="5992813"/>
              <a:ext cx="622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latin typeface="Verdana" panose="020B0604030504040204" pitchFamily="34" charset="0"/>
                </a:rPr>
                <a:t>location 2</a:t>
              </a:r>
            </a:p>
          </p:txBody>
        </p:sp>
        <p:sp>
          <p:nvSpPr>
            <p:cNvPr id="93" name="Text Box 247">
              <a:extLst>
                <a:ext uri="{FF2B5EF4-FFF2-40B4-BE49-F238E27FC236}">
                  <a16:creationId xmlns:a16="http://schemas.microsoft.com/office/drawing/2014/main" id="{26E3CA57-AA46-B541-8C68-163F25A69C2B}"/>
                </a:ext>
              </a:extLst>
            </p:cNvPr>
            <p:cNvSpPr txBox="1">
              <a:spLocks noChangeArrowheads="1"/>
            </p:cNvSpPr>
            <p:nvPr/>
          </p:nvSpPr>
          <p:spPr bwMode="auto">
            <a:xfrm>
              <a:off x="7181850" y="5994400"/>
              <a:ext cx="622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latin typeface="Verdana" panose="020B0604030504040204" pitchFamily="34" charset="0"/>
                </a:rPr>
                <a:t>location 1</a:t>
              </a:r>
            </a:p>
          </p:txBody>
        </p:sp>
        <p:sp>
          <p:nvSpPr>
            <p:cNvPr id="94" name="Text Box 248">
              <a:extLst>
                <a:ext uri="{FF2B5EF4-FFF2-40B4-BE49-F238E27FC236}">
                  <a16:creationId xmlns:a16="http://schemas.microsoft.com/office/drawing/2014/main" id="{337CE53E-89E0-D64D-B7C4-B175E2ED429C}"/>
                </a:ext>
              </a:extLst>
            </p:cNvPr>
            <p:cNvSpPr txBox="1">
              <a:spLocks noChangeArrowheads="1"/>
            </p:cNvSpPr>
            <p:nvPr/>
          </p:nvSpPr>
          <p:spPr bwMode="auto">
            <a:xfrm>
              <a:off x="7910513" y="5992813"/>
              <a:ext cx="622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latin typeface="Verdana" panose="020B0604030504040204" pitchFamily="34" charset="0"/>
                </a:rPr>
                <a:t>location 2</a:t>
              </a:r>
            </a:p>
          </p:txBody>
        </p:sp>
        <p:grpSp>
          <p:nvGrpSpPr>
            <p:cNvPr id="95" name="Group 249">
              <a:extLst>
                <a:ext uri="{FF2B5EF4-FFF2-40B4-BE49-F238E27FC236}">
                  <a16:creationId xmlns:a16="http://schemas.microsoft.com/office/drawing/2014/main" id="{7C81CF78-E356-1A45-BDAE-29787BCC6373}"/>
                </a:ext>
              </a:extLst>
            </p:cNvPr>
            <p:cNvGrpSpPr>
              <a:grpSpLocks/>
            </p:cNvGrpSpPr>
            <p:nvPr/>
          </p:nvGrpSpPr>
          <p:grpSpPr bwMode="auto">
            <a:xfrm>
              <a:off x="4503738" y="3713163"/>
              <a:ext cx="760412" cy="377825"/>
              <a:chOff x="821" y="501"/>
              <a:chExt cx="519" cy="231"/>
            </a:xfrm>
          </p:grpSpPr>
          <p:sp>
            <p:nvSpPr>
              <p:cNvPr id="106" name="Oval 250">
                <a:extLst>
                  <a:ext uri="{FF2B5EF4-FFF2-40B4-BE49-F238E27FC236}">
                    <a16:creationId xmlns:a16="http://schemas.microsoft.com/office/drawing/2014/main" id="{3C135AD9-8D2A-7F41-977E-A28A377DD57E}"/>
                  </a:ext>
                </a:extLst>
              </p:cNvPr>
              <p:cNvSpPr>
                <a:spLocks noChangeAspect="1" noChangeArrowheads="1"/>
              </p:cNvSpPr>
              <p:nvPr/>
            </p:nvSpPr>
            <p:spPr bwMode="auto">
              <a:xfrm>
                <a:off x="1279" y="618"/>
                <a:ext cx="57" cy="56"/>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07" name="Freeform 251">
                <a:extLst>
                  <a:ext uri="{FF2B5EF4-FFF2-40B4-BE49-F238E27FC236}">
                    <a16:creationId xmlns:a16="http://schemas.microsoft.com/office/drawing/2014/main" id="{7F9939BD-2A1D-E946-9129-24A6B3740365}"/>
                  </a:ext>
                </a:extLst>
              </p:cNvPr>
              <p:cNvSpPr>
                <a:spLocks noChangeAspect="1"/>
              </p:cNvSpPr>
              <p:nvPr/>
            </p:nvSpPr>
            <p:spPr bwMode="auto">
              <a:xfrm>
                <a:off x="821" y="501"/>
                <a:ext cx="231" cy="58"/>
              </a:xfrm>
              <a:custGeom>
                <a:avLst/>
                <a:gdLst>
                  <a:gd name="T0" fmla="*/ 1915 w 192"/>
                  <a:gd name="T1" fmla="*/ 684 h 48"/>
                  <a:gd name="T2" fmla="*/ 0 w 192"/>
                  <a:gd name="T3" fmla="*/ 684 h 48"/>
                  <a:gd name="T4" fmla="*/ 646 w 192"/>
                  <a:gd name="T5" fmla="*/ 0 h 48"/>
                  <a:gd name="T6" fmla="*/ 2555 w 192"/>
                  <a:gd name="T7" fmla="*/ 0 h 48"/>
                  <a:gd name="T8" fmla="*/ 1915 w 192"/>
                  <a:gd name="T9" fmla="*/ 684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08" name="Oval 252">
                <a:extLst>
                  <a:ext uri="{FF2B5EF4-FFF2-40B4-BE49-F238E27FC236}">
                    <a16:creationId xmlns:a16="http://schemas.microsoft.com/office/drawing/2014/main" id="{61435A90-E766-B64B-8D7E-29E8223A17DD}"/>
                  </a:ext>
                </a:extLst>
              </p:cNvPr>
              <p:cNvSpPr>
                <a:spLocks noChangeAspect="1" noChangeArrowheads="1"/>
              </p:cNvSpPr>
              <p:nvPr/>
            </p:nvSpPr>
            <p:spPr bwMode="auto">
              <a:xfrm>
                <a:off x="821" y="675"/>
                <a:ext cx="59"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09" name="Oval 253">
                <a:extLst>
                  <a:ext uri="{FF2B5EF4-FFF2-40B4-BE49-F238E27FC236}">
                    <a16:creationId xmlns:a16="http://schemas.microsoft.com/office/drawing/2014/main" id="{411494F0-8B5E-F94B-97FD-DCF4281A3A3B}"/>
                  </a:ext>
                </a:extLst>
              </p:cNvPr>
              <p:cNvSpPr>
                <a:spLocks noChangeAspect="1" noChangeArrowheads="1"/>
              </p:cNvSpPr>
              <p:nvPr/>
            </p:nvSpPr>
            <p:spPr bwMode="auto">
              <a:xfrm>
                <a:off x="1225" y="675"/>
                <a:ext cx="57"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10" name="Oval 254">
                <a:extLst>
                  <a:ext uri="{FF2B5EF4-FFF2-40B4-BE49-F238E27FC236}">
                    <a16:creationId xmlns:a16="http://schemas.microsoft.com/office/drawing/2014/main" id="{B5E007AB-F3A7-8D4A-AF19-61DDFFA0425C}"/>
                  </a:ext>
                </a:extLst>
              </p:cNvPr>
              <p:cNvSpPr>
                <a:spLocks noChangeAspect="1" noChangeArrowheads="1"/>
              </p:cNvSpPr>
              <p:nvPr/>
            </p:nvSpPr>
            <p:spPr bwMode="auto">
              <a:xfrm>
                <a:off x="1167" y="674"/>
                <a:ext cx="58"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11" name="Rectangle 255">
                <a:extLst>
                  <a:ext uri="{FF2B5EF4-FFF2-40B4-BE49-F238E27FC236}">
                    <a16:creationId xmlns:a16="http://schemas.microsoft.com/office/drawing/2014/main" id="{C080660D-24AC-AE49-8983-BFE55B4A412E}"/>
                  </a:ext>
                </a:extLst>
              </p:cNvPr>
              <p:cNvSpPr>
                <a:spLocks noChangeAspect="1" noChangeArrowheads="1"/>
              </p:cNvSpPr>
              <p:nvPr/>
            </p:nvSpPr>
            <p:spPr bwMode="auto">
              <a:xfrm>
                <a:off x="821" y="559"/>
                <a:ext cx="173" cy="115"/>
              </a:xfrm>
              <a:prstGeom prst="rect">
                <a:avLst/>
              </a:prstGeom>
              <a:solidFill>
                <a:srgbClr val="FF2A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12" name="Freeform 256">
                <a:extLst>
                  <a:ext uri="{FF2B5EF4-FFF2-40B4-BE49-F238E27FC236}">
                    <a16:creationId xmlns:a16="http://schemas.microsoft.com/office/drawing/2014/main" id="{7E601322-9F19-2644-8383-3392DD43926B}"/>
                  </a:ext>
                </a:extLst>
              </p:cNvPr>
              <p:cNvSpPr>
                <a:spLocks noChangeAspect="1"/>
              </p:cNvSpPr>
              <p:nvPr/>
            </p:nvSpPr>
            <p:spPr bwMode="auto">
              <a:xfrm>
                <a:off x="994" y="501"/>
                <a:ext cx="58" cy="173"/>
              </a:xfrm>
              <a:custGeom>
                <a:avLst/>
                <a:gdLst>
                  <a:gd name="T0" fmla="*/ 0 w 48"/>
                  <a:gd name="T1" fmla="*/ 630 h 144"/>
                  <a:gd name="T2" fmla="*/ 684 w 48"/>
                  <a:gd name="T3" fmla="*/ 0 h 144"/>
                  <a:gd name="T4" fmla="*/ 684 w 48"/>
                  <a:gd name="T5" fmla="*/ 1242 h 144"/>
                  <a:gd name="T6" fmla="*/ 0 w 48"/>
                  <a:gd name="T7" fmla="*/ 1879 h 144"/>
                  <a:gd name="T8" fmla="*/ 0 w 48"/>
                  <a:gd name="T9" fmla="*/ 630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13" name="Freeform 257">
                <a:extLst>
                  <a:ext uri="{FF2B5EF4-FFF2-40B4-BE49-F238E27FC236}">
                    <a16:creationId xmlns:a16="http://schemas.microsoft.com/office/drawing/2014/main" id="{9FEEA099-77D9-3548-95E4-54AFEE7F6E21}"/>
                  </a:ext>
                </a:extLst>
              </p:cNvPr>
              <p:cNvSpPr>
                <a:spLocks noChangeAspect="1"/>
              </p:cNvSpPr>
              <p:nvPr/>
            </p:nvSpPr>
            <p:spPr bwMode="auto">
              <a:xfrm>
                <a:off x="994" y="617"/>
                <a:ext cx="346" cy="57"/>
              </a:xfrm>
              <a:custGeom>
                <a:avLst/>
                <a:gdLst>
                  <a:gd name="T0" fmla="*/ 0 w 288"/>
                  <a:gd name="T1" fmla="*/ 533 h 48"/>
                  <a:gd name="T2" fmla="*/ 3133 w 288"/>
                  <a:gd name="T3" fmla="*/ 533 h 48"/>
                  <a:gd name="T4" fmla="*/ 3764 w 288"/>
                  <a:gd name="T5" fmla="*/ 0 h 48"/>
                  <a:gd name="T6" fmla="*/ 630 w 288"/>
                  <a:gd name="T7" fmla="*/ 0 h 48"/>
                  <a:gd name="T8" fmla="*/ 0 w 288"/>
                  <a:gd name="T9" fmla="*/ 533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14" name="Rectangle 258">
                <a:extLst>
                  <a:ext uri="{FF2B5EF4-FFF2-40B4-BE49-F238E27FC236}">
                    <a16:creationId xmlns:a16="http://schemas.microsoft.com/office/drawing/2014/main" id="{CB141369-161F-CD45-A300-3DF9B7962748}"/>
                  </a:ext>
                </a:extLst>
              </p:cNvPr>
              <p:cNvSpPr>
                <a:spLocks noChangeAspect="1" noChangeArrowheads="1"/>
              </p:cNvSpPr>
              <p:nvPr/>
            </p:nvSpPr>
            <p:spPr bwMode="auto">
              <a:xfrm>
                <a:off x="833" y="556"/>
                <a:ext cx="0" cy="94"/>
              </a:xfrm>
              <a:prstGeom prst="rect">
                <a:avLst/>
              </a:prstGeom>
              <a:solidFill>
                <a:srgbClr val="FF2A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nvGrpSpPr>
            <p:cNvPr id="96" name="Group 259">
              <a:extLst>
                <a:ext uri="{FF2B5EF4-FFF2-40B4-BE49-F238E27FC236}">
                  <a16:creationId xmlns:a16="http://schemas.microsoft.com/office/drawing/2014/main" id="{818125F8-C8F5-F94C-AAC0-CDEC2C662D52}"/>
                </a:ext>
              </a:extLst>
            </p:cNvPr>
            <p:cNvGrpSpPr>
              <a:grpSpLocks/>
            </p:cNvGrpSpPr>
            <p:nvPr/>
          </p:nvGrpSpPr>
          <p:grpSpPr bwMode="auto">
            <a:xfrm>
              <a:off x="7065963" y="3702050"/>
              <a:ext cx="760412" cy="376238"/>
              <a:chOff x="821" y="501"/>
              <a:chExt cx="519" cy="231"/>
            </a:xfrm>
          </p:grpSpPr>
          <p:sp>
            <p:nvSpPr>
              <p:cNvPr id="97" name="Oval 260">
                <a:extLst>
                  <a:ext uri="{FF2B5EF4-FFF2-40B4-BE49-F238E27FC236}">
                    <a16:creationId xmlns:a16="http://schemas.microsoft.com/office/drawing/2014/main" id="{79F4131C-925A-7E46-B65F-2B6859BE423F}"/>
                  </a:ext>
                </a:extLst>
              </p:cNvPr>
              <p:cNvSpPr>
                <a:spLocks noChangeAspect="1" noChangeArrowheads="1"/>
              </p:cNvSpPr>
              <p:nvPr/>
            </p:nvSpPr>
            <p:spPr bwMode="auto">
              <a:xfrm>
                <a:off x="1279" y="618"/>
                <a:ext cx="57" cy="56"/>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8" name="Freeform 261">
                <a:extLst>
                  <a:ext uri="{FF2B5EF4-FFF2-40B4-BE49-F238E27FC236}">
                    <a16:creationId xmlns:a16="http://schemas.microsoft.com/office/drawing/2014/main" id="{E33887E0-F6E0-0044-9A65-770A6465E45E}"/>
                  </a:ext>
                </a:extLst>
              </p:cNvPr>
              <p:cNvSpPr>
                <a:spLocks noChangeAspect="1"/>
              </p:cNvSpPr>
              <p:nvPr/>
            </p:nvSpPr>
            <p:spPr bwMode="auto">
              <a:xfrm>
                <a:off x="821" y="501"/>
                <a:ext cx="231" cy="58"/>
              </a:xfrm>
              <a:custGeom>
                <a:avLst/>
                <a:gdLst>
                  <a:gd name="T0" fmla="*/ 1915 w 192"/>
                  <a:gd name="T1" fmla="*/ 684 h 48"/>
                  <a:gd name="T2" fmla="*/ 0 w 192"/>
                  <a:gd name="T3" fmla="*/ 684 h 48"/>
                  <a:gd name="T4" fmla="*/ 646 w 192"/>
                  <a:gd name="T5" fmla="*/ 0 h 48"/>
                  <a:gd name="T6" fmla="*/ 2555 w 192"/>
                  <a:gd name="T7" fmla="*/ 0 h 48"/>
                  <a:gd name="T8" fmla="*/ 1915 w 192"/>
                  <a:gd name="T9" fmla="*/ 684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99" name="Oval 262">
                <a:extLst>
                  <a:ext uri="{FF2B5EF4-FFF2-40B4-BE49-F238E27FC236}">
                    <a16:creationId xmlns:a16="http://schemas.microsoft.com/office/drawing/2014/main" id="{1D2601A1-42ED-894B-83E1-079688F984E9}"/>
                  </a:ext>
                </a:extLst>
              </p:cNvPr>
              <p:cNvSpPr>
                <a:spLocks noChangeAspect="1" noChangeArrowheads="1"/>
              </p:cNvSpPr>
              <p:nvPr/>
            </p:nvSpPr>
            <p:spPr bwMode="auto">
              <a:xfrm>
                <a:off x="821" y="675"/>
                <a:ext cx="59"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00" name="Oval 263">
                <a:extLst>
                  <a:ext uri="{FF2B5EF4-FFF2-40B4-BE49-F238E27FC236}">
                    <a16:creationId xmlns:a16="http://schemas.microsoft.com/office/drawing/2014/main" id="{DCEF944F-1BF6-F94F-87F2-84782D4956B4}"/>
                  </a:ext>
                </a:extLst>
              </p:cNvPr>
              <p:cNvSpPr>
                <a:spLocks noChangeAspect="1" noChangeArrowheads="1"/>
              </p:cNvSpPr>
              <p:nvPr/>
            </p:nvSpPr>
            <p:spPr bwMode="auto">
              <a:xfrm>
                <a:off x="1225" y="675"/>
                <a:ext cx="57"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01" name="Oval 264">
                <a:extLst>
                  <a:ext uri="{FF2B5EF4-FFF2-40B4-BE49-F238E27FC236}">
                    <a16:creationId xmlns:a16="http://schemas.microsoft.com/office/drawing/2014/main" id="{01D82C73-7AD7-B94B-B129-BBAE940EAF24}"/>
                  </a:ext>
                </a:extLst>
              </p:cNvPr>
              <p:cNvSpPr>
                <a:spLocks noChangeAspect="1" noChangeArrowheads="1"/>
              </p:cNvSpPr>
              <p:nvPr/>
            </p:nvSpPr>
            <p:spPr bwMode="auto">
              <a:xfrm>
                <a:off x="1167" y="674"/>
                <a:ext cx="58" cy="57"/>
              </a:xfrm>
              <a:prstGeom prst="ellipse">
                <a:avLst/>
              </a:prstGeom>
              <a:solidFill>
                <a:srgbClr val="FF2A00"/>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02" name="Rectangle 265">
                <a:extLst>
                  <a:ext uri="{FF2B5EF4-FFF2-40B4-BE49-F238E27FC236}">
                    <a16:creationId xmlns:a16="http://schemas.microsoft.com/office/drawing/2014/main" id="{2C8D4686-45A5-104E-BF94-F5FA38681903}"/>
                  </a:ext>
                </a:extLst>
              </p:cNvPr>
              <p:cNvSpPr>
                <a:spLocks noChangeAspect="1" noChangeArrowheads="1"/>
              </p:cNvSpPr>
              <p:nvPr/>
            </p:nvSpPr>
            <p:spPr bwMode="auto">
              <a:xfrm>
                <a:off x="821" y="559"/>
                <a:ext cx="173" cy="115"/>
              </a:xfrm>
              <a:prstGeom prst="rect">
                <a:avLst/>
              </a:prstGeom>
              <a:solidFill>
                <a:srgbClr val="FF2A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03" name="Freeform 266">
                <a:extLst>
                  <a:ext uri="{FF2B5EF4-FFF2-40B4-BE49-F238E27FC236}">
                    <a16:creationId xmlns:a16="http://schemas.microsoft.com/office/drawing/2014/main" id="{F0697305-ED5B-EE40-816D-9619525E0FB9}"/>
                  </a:ext>
                </a:extLst>
              </p:cNvPr>
              <p:cNvSpPr>
                <a:spLocks noChangeAspect="1"/>
              </p:cNvSpPr>
              <p:nvPr/>
            </p:nvSpPr>
            <p:spPr bwMode="auto">
              <a:xfrm>
                <a:off x="994" y="501"/>
                <a:ext cx="58" cy="173"/>
              </a:xfrm>
              <a:custGeom>
                <a:avLst/>
                <a:gdLst>
                  <a:gd name="T0" fmla="*/ 0 w 48"/>
                  <a:gd name="T1" fmla="*/ 630 h 144"/>
                  <a:gd name="T2" fmla="*/ 684 w 48"/>
                  <a:gd name="T3" fmla="*/ 0 h 144"/>
                  <a:gd name="T4" fmla="*/ 684 w 48"/>
                  <a:gd name="T5" fmla="*/ 1242 h 144"/>
                  <a:gd name="T6" fmla="*/ 0 w 48"/>
                  <a:gd name="T7" fmla="*/ 1879 h 144"/>
                  <a:gd name="T8" fmla="*/ 0 w 48"/>
                  <a:gd name="T9" fmla="*/ 630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04" name="Freeform 267">
                <a:extLst>
                  <a:ext uri="{FF2B5EF4-FFF2-40B4-BE49-F238E27FC236}">
                    <a16:creationId xmlns:a16="http://schemas.microsoft.com/office/drawing/2014/main" id="{1264F1EE-8866-B24C-A73F-32D282FBAB14}"/>
                  </a:ext>
                </a:extLst>
              </p:cNvPr>
              <p:cNvSpPr>
                <a:spLocks noChangeAspect="1"/>
              </p:cNvSpPr>
              <p:nvPr/>
            </p:nvSpPr>
            <p:spPr bwMode="auto">
              <a:xfrm>
                <a:off x="994" y="617"/>
                <a:ext cx="346" cy="57"/>
              </a:xfrm>
              <a:custGeom>
                <a:avLst/>
                <a:gdLst>
                  <a:gd name="T0" fmla="*/ 0 w 288"/>
                  <a:gd name="T1" fmla="*/ 533 h 48"/>
                  <a:gd name="T2" fmla="*/ 3133 w 288"/>
                  <a:gd name="T3" fmla="*/ 533 h 48"/>
                  <a:gd name="T4" fmla="*/ 3764 w 288"/>
                  <a:gd name="T5" fmla="*/ 0 h 48"/>
                  <a:gd name="T6" fmla="*/ 630 w 288"/>
                  <a:gd name="T7" fmla="*/ 0 h 48"/>
                  <a:gd name="T8" fmla="*/ 0 w 288"/>
                  <a:gd name="T9" fmla="*/ 533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solidFill>
                <a:srgbClr val="FF2A00"/>
              </a:solidFill>
              <a:ln w="9525">
                <a:solidFill>
                  <a:schemeClr val="tx1"/>
                </a:solidFill>
                <a:round/>
                <a:headEnd/>
                <a:tailEnd/>
              </a:ln>
            </p:spPr>
            <p:txBody>
              <a:bodyPr wrap="none" anchor="ctr"/>
              <a:lstStyle/>
              <a:p>
                <a:endParaRPr lang="en-US" b="1" dirty="0">
                  <a:latin typeface="Iowan Old Style Black" panose="02040602040506020204" pitchFamily="18" charset="77"/>
                </a:endParaRPr>
              </a:p>
            </p:txBody>
          </p:sp>
          <p:sp>
            <p:nvSpPr>
              <p:cNvPr id="105" name="Rectangle 268">
                <a:extLst>
                  <a:ext uri="{FF2B5EF4-FFF2-40B4-BE49-F238E27FC236}">
                    <a16:creationId xmlns:a16="http://schemas.microsoft.com/office/drawing/2014/main" id="{9BEC5219-EC31-E34E-95FE-5FE0FAACBE80}"/>
                  </a:ext>
                </a:extLst>
              </p:cNvPr>
              <p:cNvSpPr>
                <a:spLocks noChangeAspect="1" noChangeArrowheads="1"/>
              </p:cNvSpPr>
              <p:nvPr/>
            </p:nvSpPr>
            <p:spPr bwMode="auto">
              <a:xfrm>
                <a:off x="833" y="559"/>
                <a:ext cx="0" cy="94"/>
              </a:xfrm>
              <a:prstGeom prst="rect">
                <a:avLst/>
              </a:prstGeom>
              <a:solidFill>
                <a:srgbClr val="FF2A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00">
                  <a:latin typeface="Verdana" panose="020B0604030504040204" pitchFamily="34" charset="0"/>
                </a:endParaRPr>
              </a:p>
            </p:txBody>
          </p:sp>
        </p:grpSp>
      </p:grpSp>
      <p:sp>
        <p:nvSpPr>
          <p:cNvPr id="537" name="Rectangle 4">
            <a:extLst>
              <a:ext uri="{FF2B5EF4-FFF2-40B4-BE49-F238E27FC236}">
                <a16:creationId xmlns:a16="http://schemas.microsoft.com/office/drawing/2014/main" id="{DD333C2E-3C99-F347-A1F2-6CD896BF499B}"/>
              </a:ext>
            </a:extLst>
          </p:cNvPr>
          <p:cNvSpPr>
            <a:spLocks noChangeArrowheads="1"/>
          </p:cNvSpPr>
          <p:nvPr/>
        </p:nvSpPr>
        <p:spPr bwMode="auto">
          <a:xfrm>
            <a:off x="13591745" y="12420462"/>
            <a:ext cx="7753373"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p>
            <a:pPr eaLnBrk="0" hangingPunct="0"/>
            <a:r>
              <a:rPr lang="en-US" sz="1400" dirty="0">
                <a:solidFill>
                  <a:srgbClr val="000000"/>
                </a:solidFill>
                <a:latin typeface="Arial" charset="0"/>
                <a:cs typeface="ＭＳ Ｐゴシック" charset="0"/>
              </a:rPr>
              <a:t>Dana Nau: Lecture slides for</a:t>
            </a:r>
            <a:r>
              <a:rPr lang="en-US" sz="1400" i="1" dirty="0">
                <a:solidFill>
                  <a:srgbClr val="000000"/>
                </a:solidFill>
                <a:latin typeface="Arial" charset="0"/>
                <a:cs typeface="ＭＳ Ｐゴシック" charset="0"/>
              </a:rPr>
              <a:t> Automated Planning</a:t>
            </a:r>
            <a:br>
              <a:rPr lang="en-US" sz="1400" dirty="0">
                <a:solidFill>
                  <a:srgbClr val="000000"/>
                </a:solidFill>
                <a:latin typeface="Arial" charset="0"/>
                <a:cs typeface="ＭＳ Ｐゴシック" charset="0"/>
              </a:rPr>
            </a:br>
            <a:r>
              <a:rPr lang="en-US" sz="1400" dirty="0">
                <a:solidFill>
                  <a:srgbClr val="000000"/>
                </a:solidFill>
                <a:latin typeface="Arial" charset="0"/>
                <a:cs typeface="ＭＳ Ｐゴシック" charset="0"/>
              </a:rPr>
              <a:t>Licensed under the Creative Commons Attribution-</a:t>
            </a:r>
            <a:r>
              <a:rPr lang="en-US" sz="1400" dirty="0" err="1">
                <a:solidFill>
                  <a:srgbClr val="000000"/>
                </a:solidFill>
                <a:latin typeface="Arial" charset="0"/>
                <a:cs typeface="ＭＳ Ｐゴシック" charset="0"/>
              </a:rPr>
              <a:t>NonCommercial</a:t>
            </a:r>
            <a:r>
              <a:rPr lang="en-US" sz="1400" dirty="0">
                <a:solidFill>
                  <a:srgbClr val="000000"/>
                </a:solidFill>
                <a:latin typeface="Arial" charset="0"/>
                <a:cs typeface="ＭＳ Ｐゴシック" charset="0"/>
              </a:rPr>
              <a:t>-</a:t>
            </a:r>
            <a:r>
              <a:rPr lang="en-US" sz="1400" dirty="0" err="1">
                <a:solidFill>
                  <a:srgbClr val="000000"/>
                </a:solidFill>
                <a:latin typeface="Arial" charset="0"/>
                <a:cs typeface="ＭＳ Ｐゴシック" charset="0"/>
              </a:rPr>
              <a:t>ShareAlike</a:t>
            </a:r>
            <a:r>
              <a:rPr lang="en-US" sz="1400" dirty="0">
                <a:solidFill>
                  <a:srgbClr val="000000"/>
                </a:solidFill>
                <a:latin typeface="Arial" charset="0"/>
                <a:cs typeface="ＭＳ Ｐゴシック" charset="0"/>
              </a:rPr>
              <a:t> License: http://</a:t>
            </a:r>
            <a:r>
              <a:rPr lang="en-US" sz="1400" dirty="0" err="1">
                <a:solidFill>
                  <a:srgbClr val="000000"/>
                </a:solidFill>
                <a:latin typeface="Arial" charset="0"/>
                <a:cs typeface="ＭＳ Ｐゴシック" charset="0"/>
              </a:rPr>
              <a:t>creativecommons.org</a:t>
            </a:r>
            <a:r>
              <a:rPr lang="en-US" sz="1400" dirty="0">
                <a:solidFill>
                  <a:srgbClr val="000000"/>
                </a:solidFill>
                <a:latin typeface="Arial" charset="0"/>
                <a:cs typeface="ＭＳ Ｐゴシック" charset="0"/>
              </a:rPr>
              <a:t>/licenses/by-</a:t>
            </a:r>
            <a:r>
              <a:rPr lang="en-US" sz="1400" dirty="0" err="1">
                <a:solidFill>
                  <a:srgbClr val="000000"/>
                </a:solidFill>
                <a:latin typeface="Arial" charset="0"/>
                <a:cs typeface="ＭＳ Ｐゴシック" charset="0"/>
              </a:rPr>
              <a:t>nc</a:t>
            </a:r>
            <a:r>
              <a:rPr lang="en-US" sz="1400" dirty="0">
                <a:solidFill>
                  <a:srgbClr val="000000"/>
                </a:solidFill>
                <a:latin typeface="Arial" charset="0"/>
                <a:cs typeface="ＭＳ Ｐゴシック" charset="0"/>
              </a:rPr>
              <a:t>-</a:t>
            </a:r>
            <a:r>
              <a:rPr lang="en-US" sz="1400" dirty="0" err="1">
                <a:solidFill>
                  <a:srgbClr val="000000"/>
                </a:solidFill>
                <a:latin typeface="Arial" charset="0"/>
                <a:cs typeface="ＭＳ Ｐゴシック" charset="0"/>
              </a:rPr>
              <a:t>sa</a:t>
            </a:r>
            <a:r>
              <a:rPr lang="en-US" sz="1400" dirty="0">
                <a:solidFill>
                  <a:srgbClr val="000000"/>
                </a:solidFill>
                <a:latin typeface="Arial" charset="0"/>
                <a:cs typeface="ＭＳ Ｐゴシック" charset="0"/>
              </a:rPr>
              <a:t>/2.0/</a:t>
            </a:r>
          </a:p>
        </p:txBody>
      </p:sp>
    </p:spTree>
    <p:extLst>
      <p:ext uri="{BB962C8B-B14F-4D97-AF65-F5344CB8AC3E}">
        <p14:creationId xmlns:p14="http://schemas.microsoft.com/office/powerpoint/2010/main" val="1100196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357646" y="885191"/>
            <a:ext cx="6460122" cy="1569660"/>
          </a:xfrm>
          <a:prstGeom prst="rect">
            <a:avLst/>
          </a:prstGeom>
          <a:noFill/>
        </p:spPr>
        <p:txBody>
          <a:bodyPr wrap="square" rtlCol="0">
            <a:spAutoFit/>
          </a:bodyPr>
          <a:lstStyle/>
          <a:p>
            <a:r>
              <a:rPr lang="en-US" sz="9600" b="1" spc="600" dirty="0">
                <a:solidFill>
                  <a:schemeClr val="tx2"/>
                </a:solidFill>
                <a:latin typeface="Iowan Old Style Black" panose="02040602040506020204" pitchFamily="18" charset="77"/>
                <a:ea typeface="Playfair Display SC" charset="0"/>
                <a:cs typeface="Playfair Display SC" charset="0"/>
              </a:rPr>
              <a:t>Wrong!</a:t>
            </a:r>
          </a:p>
        </p:txBody>
      </p:sp>
      <p:sp>
        <p:nvSpPr>
          <p:cNvPr id="6" name="Text Placeholder 3">
            <a:extLst>
              <a:ext uri="{FF2B5EF4-FFF2-40B4-BE49-F238E27FC236}">
                <a16:creationId xmlns:a16="http://schemas.microsoft.com/office/drawing/2014/main" id="{6FDAAABF-25AC-0D40-83FB-6787F6A2AB60}"/>
              </a:ext>
            </a:extLst>
          </p:cNvPr>
          <p:cNvSpPr txBox="1">
            <a:spLocks/>
          </p:cNvSpPr>
          <p:nvPr/>
        </p:nvSpPr>
        <p:spPr>
          <a:xfrm>
            <a:off x="665747" y="3647122"/>
            <a:ext cx="13194632" cy="9183687"/>
          </a:xfrm>
          <a:prstGeom prst="rect">
            <a:avLst/>
          </a:prstGeom>
        </p:spPr>
        <p:txBody>
          <a:bodyPr vert="horz" lIns="182843" tIns="91422" rIns="182843" bIns="91422" rtlCol="0">
            <a:normAutofit/>
          </a:bodyPr>
          <a:lstStyle>
            <a:lvl1pPr marL="685800" indent="-685800" algn="l" defTabSz="1828434" rtl="0" eaLnBrk="1" latinLnBrk="0" hangingPunct="1">
              <a:lnSpc>
                <a:spcPct val="90000"/>
              </a:lnSpc>
              <a:spcBef>
                <a:spcPts val="2000"/>
              </a:spcBef>
              <a:buFont typeface="Arial" panose="020B0604020202020204" pitchFamily="34" charset="0"/>
              <a:buChar char="•"/>
              <a:defRPr lang="en-US" sz="2800" b="1" i="0" kern="1200" baseline="0">
                <a:solidFill>
                  <a:schemeClr val="tx2"/>
                </a:solidFill>
                <a:effectLst/>
                <a:latin typeface="Playfair Display" pitchFamily="2" charset="77"/>
                <a:ea typeface="Playfair Display" pitchFamily="2" charset="77"/>
                <a:cs typeface="Playfair Display" pitchFamily="2" charset="77"/>
              </a:defRPr>
            </a:lvl1pPr>
            <a:lvl2pPr marL="1485717" indent="-571500" algn="l" defTabSz="1828434" rtl="0" eaLnBrk="1" latinLnBrk="0" hangingPunct="1">
              <a:lnSpc>
                <a:spcPct val="90000"/>
              </a:lnSpc>
              <a:spcBef>
                <a:spcPts val="1000"/>
              </a:spcBef>
              <a:buFont typeface="Arial" panose="020B0604020202020204" pitchFamily="34" charset="0"/>
              <a:buChar char="•"/>
              <a:defRPr lang="en-US" sz="4000" b="1" i="0" kern="1200" baseline="0" dirty="0" smtClean="0">
                <a:solidFill>
                  <a:schemeClr val="tx2"/>
                </a:solidFill>
                <a:effectLst/>
                <a:latin typeface="Playfair Display" pitchFamily="2" charset="77"/>
                <a:ea typeface="Playfair Display" pitchFamily="2" charset="77"/>
                <a:cs typeface="Playfair Display" pitchFamily="2" charset="77"/>
              </a:defRPr>
            </a:lvl2pPr>
            <a:lvl3pPr marL="2399934" indent="-571500" algn="l" defTabSz="1828434" rtl="0" eaLnBrk="1" latinLnBrk="0" hangingPunct="1">
              <a:lnSpc>
                <a:spcPct val="90000"/>
              </a:lnSpc>
              <a:spcBef>
                <a:spcPts val="1000"/>
              </a:spcBef>
              <a:buFont typeface="Arial" panose="020B0604020202020204" pitchFamily="34" charset="0"/>
              <a:buChar char="•"/>
              <a:defRPr lang="en-US" sz="3600" b="1" i="0" kern="1200" baseline="0" dirty="0" smtClean="0">
                <a:solidFill>
                  <a:schemeClr val="tx2"/>
                </a:solidFill>
                <a:effectLst/>
                <a:latin typeface="Playfair Display" pitchFamily="2" charset="77"/>
                <a:ea typeface="Playfair Display" pitchFamily="2" charset="77"/>
                <a:cs typeface="Playfair Display" pitchFamily="2" charset="77"/>
              </a:defRPr>
            </a:lvl3pPr>
            <a:lvl4pPr marL="3199851" indent="-457200" algn="l" defTabSz="1828434" rtl="0" eaLnBrk="1" latinLnBrk="0" hangingPunct="1">
              <a:lnSpc>
                <a:spcPct val="90000"/>
              </a:lnSpc>
              <a:spcBef>
                <a:spcPts val="1000"/>
              </a:spcBef>
              <a:buFont typeface="Arial" panose="020B0604020202020204" pitchFamily="34" charset="0"/>
              <a:buChar char="•"/>
              <a:defRPr lang="en-US" sz="3600" b="1" i="0" kern="1200" baseline="0" dirty="0" smtClean="0">
                <a:solidFill>
                  <a:schemeClr val="tx2"/>
                </a:solidFill>
                <a:effectLst/>
                <a:latin typeface="Playfair Display" pitchFamily="2" charset="77"/>
                <a:ea typeface="Playfair Display" pitchFamily="2" charset="77"/>
                <a:cs typeface="Playfair Display" pitchFamily="2" charset="77"/>
              </a:defRPr>
            </a:lvl4pPr>
            <a:lvl5pPr marL="4114068" indent="-457200" algn="l" defTabSz="1828434" rtl="0" eaLnBrk="1" latinLnBrk="0" hangingPunct="1">
              <a:lnSpc>
                <a:spcPct val="90000"/>
              </a:lnSpc>
              <a:spcBef>
                <a:spcPts val="1000"/>
              </a:spcBef>
              <a:buFont typeface="Arial" panose="020B0604020202020204" pitchFamily="34" charset="0"/>
              <a:buChar char="•"/>
              <a:defRPr lang="en-US" sz="3600" b="1" i="0" kern="1200" baseline="0" dirty="0">
                <a:solidFill>
                  <a:schemeClr val="tx2"/>
                </a:solidFill>
                <a:effectLst/>
                <a:latin typeface="Playfair Display" pitchFamily="2" charset="77"/>
                <a:ea typeface="Playfair Display" pitchFamily="2" charset="77"/>
                <a:cs typeface="Playfair Display" pitchFamily="2" charset="77"/>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600" b="0" dirty="0">
                <a:latin typeface="Palatino" pitchFamily="2" charset="77"/>
                <a:ea typeface="Palatino" pitchFamily="2" charset="77"/>
              </a:rPr>
              <a:t>The actions are specified as schemas (macros).</a:t>
            </a:r>
          </a:p>
          <a:p>
            <a:r>
              <a:rPr lang="en-US" sz="3600" b="0" dirty="0">
                <a:latin typeface="Palatino" pitchFamily="2" charset="77"/>
                <a:ea typeface="Palatino" pitchFamily="2" charset="77"/>
              </a:rPr>
              <a:t>From the initial state, with a small set of schemas, we can generate an exponentially large state space.</a:t>
            </a:r>
          </a:p>
          <a:p>
            <a:r>
              <a:rPr lang="en-US" sz="3600" b="0" dirty="0">
                <a:latin typeface="Palatino" pitchFamily="2" charset="77"/>
                <a:ea typeface="Palatino" pitchFamily="2" charset="77"/>
              </a:rPr>
              <a:t>SSP is O(n</a:t>
            </a:r>
            <a:r>
              <a:rPr lang="en-US" sz="3600" b="0" baseline="30000" dirty="0">
                <a:latin typeface="Palatino" pitchFamily="2" charset="77"/>
                <a:ea typeface="Palatino" pitchFamily="2" charset="77"/>
              </a:rPr>
              <a:t>2</a:t>
            </a:r>
            <a:r>
              <a:rPr lang="en-US" sz="3600" b="0" dirty="0">
                <a:latin typeface="Palatino" pitchFamily="2" charset="77"/>
                <a:ea typeface="Palatino" pitchFamily="2" charset="77"/>
              </a:rPr>
              <a:t>) where n is the size of the state space.</a:t>
            </a:r>
          </a:p>
          <a:p>
            <a:r>
              <a:rPr lang="en-US" sz="3600" b="0" dirty="0">
                <a:latin typeface="Palatino" pitchFamily="2" charset="77"/>
                <a:ea typeface="Palatino" pitchFamily="2" charset="77"/>
              </a:rPr>
              <a:t>The state space is exponentially large relative to the size of the input.</a:t>
            </a:r>
          </a:p>
          <a:p>
            <a:r>
              <a:rPr lang="en-US" sz="3600" b="0" dirty="0">
                <a:latin typeface="Palatino" pitchFamily="2" charset="77"/>
                <a:ea typeface="Palatino" pitchFamily="2" charset="77"/>
              </a:rPr>
              <a:t>Planning is NP-complete.</a:t>
            </a:r>
          </a:p>
          <a:p>
            <a:endParaRPr lang="en-US" sz="3600" b="0" dirty="0">
              <a:latin typeface="Palatino" pitchFamily="2" charset="77"/>
              <a:ea typeface="Palatino" pitchFamily="2" charset="77"/>
            </a:endParaRPr>
          </a:p>
          <a:p>
            <a:r>
              <a:rPr lang="en-US" sz="3600" b="0" dirty="0">
                <a:latin typeface="Palatino" pitchFamily="2" charset="77"/>
                <a:ea typeface="Palatino" pitchFamily="2" charset="77"/>
              </a:rPr>
              <a:t>Even substantial simplifications of the classical planning problem are also NP-complete.</a:t>
            </a:r>
          </a:p>
          <a:p>
            <a:endParaRPr lang="en-US" sz="3600" b="0" dirty="0">
              <a:latin typeface="Palatino" pitchFamily="2" charset="77"/>
              <a:ea typeface="Palatino" pitchFamily="2" charset="77"/>
            </a:endParaRPr>
          </a:p>
          <a:p>
            <a:r>
              <a:rPr lang="en-US" sz="3600" b="0" dirty="0">
                <a:latin typeface="Palatino" pitchFamily="2" charset="77"/>
                <a:ea typeface="Palatino" pitchFamily="2" charset="77"/>
              </a:rPr>
              <a:t>There are many ways to do AI Planning, but all practical methods involve heuristic search.</a:t>
            </a:r>
          </a:p>
        </p:txBody>
      </p:sp>
      <p:sp>
        <p:nvSpPr>
          <p:cNvPr id="3" name="TextBox 2">
            <a:extLst>
              <a:ext uri="{FF2B5EF4-FFF2-40B4-BE49-F238E27FC236}">
                <a16:creationId xmlns:a16="http://schemas.microsoft.com/office/drawing/2014/main" id="{587EEE2C-11EA-3B4D-974A-93B8E8CEEFEA}"/>
              </a:ext>
            </a:extLst>
          </p:cNvPr>
          <p:cNvSpPr txBox="1"/>
          <p:nvPr/>
        </p:nvSpPr>
        <p:spPr>
          <a:xfrm>
            <a:off x="15185524" y="5563791"/>
            <a:ext cx="9192126" cy="7267018"/>
          </a:xfrm>
          <a:prstGeom prst="rect">
            <a:avLst/>
          </a:prstGeom>
          <a:noFill/>
        </p:spPr>
        <p:txBody>
          <a:bodyPr wrap="square" rtlCol="0">
            <a:normAutofit fontScale="92500" lnSpcReduction="20000"/>
          </a:bodyPr>
          <a:lstStyle/>
          <a:p>
            <a:pPr algn="ctr"/>
            <a:r>
              <a:rPr lang="en-US" b="1" u="sng" dirty="0">
                <a:solidFill>
                  <a:schemeClr val="tx2"/>
                </a:solidFill>
                <a:latin typeface="Iowan Old Style Black" panose="02040602040506020204" pitchFamily="18" charset="77"/>
              </a:rPr>
              <a:t>ACTION SCHEMA</a:t>
            </a:r>
          </a:p>
          <a:p>
            <a:pPr algn="just"/>
            <a:r>
              <a:rPr lang="en-US" dirty="0">
                <a:solidFill>
                  <a:schemeClr val="tx2"/>
                </a:solidFill>
                <a:latin typeface="Courier" pitchFamily="2" charset="0"/>
              </a:rPr>
              <a:t>(:action take</a:t>
            </a:r>
          </a:p>
          <a:p>
            <a:pPr algn="just"/>
            <a:r>
              <a:rPr lang="en-US" dirty="0">
                <a:solidFill>
                  <a:schemeClr val="tx2"/>
                </a:solidFill>
                <a:latin typeface="Courier" pitchFamily="2" charset="0"/>
              </a:rPr>
              <a:t>  :</a:t>
            </a:r>
            <a:r>
              <a:rPr lang="en-US" dirty="0" err="1">
                <a:solidFill>
                  <a:schemeClr val="tx2"/>
                </a:solidFill>
                <a:latin typeface="Courier" pitchFamily="2" charset="0"/>
              </a:rPr>
              <a:t>params</a:t>
            </a:r>
            <a:r>
              <a:rPr lang="en-US" dirty="0">
                <a:solidFill>
                  <a:schemeClr val="tx2"/>
                </a:solidFill>
                <a:latin typeface="Courier" pitchFamily="2" charset="0"/>
              </a:rPr>
              <a:t> ?k – crane ?l – </a:t>
            </a:r>
            <a:r>
              <a:rPr lang="en-US" dirty="0" err="1">
                <a:solidFill>
                  <a:schemeClr val="tx2"/>
                </a:solidFill>
                <a:latin typeface="Courier" pitchFamily="2" charset="0"/>
              </a:rPr>
              <a:t>loc</a:t>
            </a:r>
            <a:endParaRPr lang="en-US" dirty="0">
              <a:solidFill>
                <a:schemeClr val="tx2"/>
              </a:solidFill>
              <a:latin typeface="Courier" pitchFamily="2" charset="0"/>
            </a:endParaRPr>
          </a:p>
          <a:p>
            <a:pPr algn="just"/>
            <a:r>
              <a:rPr lang="en-US" dirty="0">
                <a:solidFill>
                  <a:schemeClr val="tx2"/>
                </a:solidFill>
                <a:latin typeface="Courier" pitchFamily="2" charset="0"/>
              </a:rPr>
              <a:t>          ?c – crate ?d – crate</a:t>
            </a:r>
          </a:p>
          <a:p>
            <a:pPr algn="just"/>
            <a:r>
              <a:rPr lang="en-US" dirty="0">
                <a:solidFill>
                  <a:schemeClr val="tx2"/>
                </a:solidFill>
                <a:latin typeface="Courier" pitchFamily="2" charset="0"/>
              </a:rPr>
              <a:t>          ?p – pile)</a:t>
            </a:r>
          </a:p>
          <a:p>
            <a:pPr algn="just"/>
            <a:r>
              <a:rPr lang="en-US" dirty="0">
                <a:solidFill>
                  <a:schemeClr val="tx2"/>
                </a:solidFill>
                <a:latin typeface="Courier" pitchFamily="2" charset="0"/>
              </a:rPr>
              <a:t>  :</a:t>
            </a:r>
            <a:r>
              <a:rPr lang="en-US" dirty="0" err="1">
                <a:solidFill>
                  <a:schemeClr val="tx2"/>
                </a:solidFill>
                <a:latin typeface="Courier" pitchFamily="2" charset="0"/>
              </a:rPr>
              <a:t>precond</a:t>
            </a:r>
            <a:r>
              <a:rPr lang="en-US" dirty="0">
                <a:solidFill>
                  <a:schemeClr val="tx2"/>
                </a:solidFill>
                <a:latin typeface="Courier" pitchFamily="2" charset="0"/>
              </a:rPr>
              <a:t> </a:t>
            </a:r>
          </a:p>
          <a:p>
            <a:pPr algn="just"/>
            <a:r>
              <a:rPr lang="en-US" dirty="0">
                <a:solidFill>
                  <a:schemeClr val="tx2"/>
                </a:solidFill>
                <a:latin typeface="Courier" pitchFamily="2" charset="0"/>
              </a:rPr>
              <a:t>    (and (</a:t>
            </a:r>
            <a:r>
              <a:rPr lang="en-US" dirty="0" err="1">
                <a:solidFill>
                  <a:schemeClr val="tx2"/>
                </a:solidFill>
                <a:latin typeface="Courier" pitchFamily="2" charset="0"/>
              </a:rPr>
              <a:t>loc</a:t>
            </a:r>
            <a:r>
              <a:rPr lang="en-US" dirty="0">
                <a:solidFill>
                  <a:schemeClr val="tx2"/>
                </a:solidFill>
                <a:latin typeface="Courier" pitchFamily="2" charset="0"/>
              </a:rPr>
              <a:t> ?k ?l) (empty ?k)</a:t>
            </a:r>
          </a:p>
          <a:p>
            <a:pPr algn="just"/>
            <a:r>
              <a:rPr lang="en-US" dirty="0">
                <a:solidFill>
                  <a:schemeClr val="tx2"/>
                </a:solidFill>
                <a:latin typeface="Courier" pitchFamily="2" charset="0"/>
              </a:rPr>
              <a:t>      (attached ?p ?l)</a:t>
            </a:r>
          </a:p>
          <a:p>
            <a:pPr algn="just"/>
            <a:r>
              <a:rPr lang="en-US" dirty="0">
                <a:solidFill>
                  <a:schemeClr val="tx2"/>
                </a:solidFill>
                <a:latin typeface="Courier" pitchFamily="2" charset="0"/>
              </a:rPr>
              <a:t>      (top ?c ?p) (on ?c ?d))</a:t>
            </a:r>
          </a:p>
          <a:p>
            <a:pPr algn="just"/>
            <a:r>
              <a:rPr lang="en-US" dirty="0">
                <a:solidFill>
                  <a:schemeClr val="tx2"/>
                </a:solidFill>
                <a:latin typeface="Courier" pitchFamily="2" charset="0"/>
              </a:rPr>
              <a:t>  :effect </a:t>
            </a:r>
          </a:p>
          <a:p>
            <a:pPr algn="just"/>
            <a:r>
              <a:rPr lang="en-US" dirty="0">
                <a:solidFill>
                  <a:schemeClr val="tx2"/>
                </a:solidFill>
                <a:latin typeface="Courier" pitchFamily="2" charset="0"/>
              </a:rPr>
              <a:t>    (and (holding ?k ?c)</a:t>
            </a:r>
          </a:p>
          <a:p>
            <a:pPr algn="just"/>
            <a:r>
              <a:rPr lang="en-US" dirty="0">
                <a:solidFill>
                  <a:schemeClr val="tx2"/>
                </a:solidFill>
                <a:latin typeface="Courier" pitchFamily="2" charset="0"/>
              </a:rPr>
              <a:t>      (not (empty ?k))</a:t>
            </a:r>
          </a:p>
          <a:p>
            <a:pPr algn="just"/>
            <a:r>
              <a:rPr lang="en-US" dirty="0">
                <a:solidFill>
                  <a:schemeClr val="tx2"/>
                </a:solidFill>
                <a:latin typeface="Courier" pitchFamily="2" charset="0"/>
              </a:rPr>
              <a:t>      (not (in ?c ?p))</a:t>
            </a:r>
          </a:p>
          <a:p>
            <a:pPr algn="just"/>
            <a:r>
              <a:rPr lang="en-US" dirty="0">
                <a:solidFill>
                  <a:schemeClr val="tx2"/>
                </a:solidFill>
                <a:latin typeface="Courier" pitchFamily="2" charset="0"/>
              </a:rPr>
              <a:t>      (not (top ?c ?p))</a:t>
            </a:r>
          </a:p>
          <a:p>
            <a:pPr algn="just"/>
            <a:r>
              <a:rPr lang="en-US" dirty="0">
                <a:solidFill>
                  <a:schemeClr val="tx2"/>
                </a:solidFill>
                <a:latin typeface="Courier" pitchFamily="2" charset="0"/>
              </a:rPr>
              <a:t>      (not (on ?c ?d))</a:t>
            </a:r>
          </a:p>
          <a:p>
            <a:pPr algn="just"/>
            <a:r>
              <a:rPr lang="en-US" dirty="0">
                <a:solidFill>
                  <a:schemeClr val="tx2"/>
                </a:solidFill>
                <a:latin typeface="Courier" pitchFamily="2" charset="0"/>
              </a:rPr>
              <a:t>      (top ?d ?p)))</a:t>
            </a:r>
          </a:p>
        </p:txBody>
      </p:sp>
      <p:sp>
        <p:nvSpPr>
          <p:cNvPr id="12" name="TextBox 11">
            <a:extLst>
              <a:ext uri="{FF2B5EF4-FFF2-40B4-BE49-F238E27FC236}">
                <a16:creationId xmlns:a16="http://schemas.microsoft.com/office/drawing/2014/main" id="{A0C4B3FA-F3F5-5A4F-A1D5-BA46D19AF773}"/>
              </a:ext>
            </a:extLst>
          </p:cNvPr>
          <p:cNvSpPr txBox="1"/>
          <p:nvPr/>
        </p:nvSpPr>
        <p:spPr>
          <a:xfrm>
            <a:off x="13852357" y="4263580"/>
            <a:ext cx="10525293" cy="1303818"/>
          </a:xfrm>
          <a:prstGeom prst="rect">
            <a:avLst/>
          </a:prstGeom>
          <a:noFill/>
        </p:spPr>
        <p:txBody>
          <a:bodyPr wrap="square" rtlCol="0">
            <a:spAutoFit/>
          </a:bodyPr>
          <a:lstStyle/>
          <a:p>
            <a:pPr algn="ctr"/>
            <a:r>
              <a:rPr lang="en-US" b="1" u="sng" dirty="0">
                <a:solidFill>
                  <a:schemeClr val="tx2"/>
                </a:solidFill>
                <a:latin typeface="Iowan Old Style Black" panose="02040602040506020204" pitchFamily="18" charset="77"/>
              </a:rPr>
              <a:t>ACTION</a:t>
            </a:r>
          </a:p>
          <a:p>
            <a:pPr marL="2400300" lvl="3" indent="-1143000" defTabSz="635000">
              <a:lnSpc>
                <a:spcPct val="110000"/>
              </a:lnSpc>
              <a:spcBef>
                <a:spcPts val="500"/>
              </a:spcBef>
              <a:tabLst>
                <a:tab pos="1549400" algn="l"/>
              </a:tabLst>
            </a:pPr>
            <a:r>
              <a:rPr lang="en-US" altLang="en-US" dirty="0">
                <a:solidFill>
                  <a:schemeClr val="tx2"/>
                </a:solidFill>
                <a:latin typeface="Courier" pitchFamily="2" charset="0"/>
                <a:sym typeface="Symbol" pitchFamily="2" charset="2"/>
              </a:rPr>
              <a:t>(take crane1 loc1 c3 c1 p1)</a:t>
            </a:r>
          </a:p>
        </p:txBody>
      </p:sp>
      <p:pic>
        <p:nvPicPr>
          <p:cNvPr id="8" name="Picture 7">
            <a:extLst>
              <a:ext uri="{FF2B5EF4-FFF2-40B4-BE49-F238E27FC236}">
                <a16:creationId xmlns:a16="http://schemas.microsoft.com/office/drawing/2014/main" id="{D4E0DA8D-E9D5-C946-9D4B-ED7FBC86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02" t="4500" r="10625" b="36005"/>
          <a:stretch>
            <a:fillRect/>
          </a:stretch>
        </p:blipFill>
        <p:spPr bwMode="auto">
          <a:xfrm>
            <a:off x="14185190" y="518802"/>
            <a:ext cx="9886922" cy="3652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a:extLst>
              <a:ext uri="{FF2B5EF4-FFF2-40B4-BE49-F238E27FC236}">
                <a16:creationId xmlns:a16="http://schemas.microsoft.com/office/drawing/2014/main" id="{54F6F081-F07E-0C4A-B955-DC91D31C403E}"/>
              </a:ext>
            </a:extLst>
          </p:cNvPr>
          <p:cNvSpPr>
            <a:spLocks noChangeArrowheads="1"/>
          </p:cNvSpPr>
          <p:nvPr/>
        </p:nvSpPr>
        <p:spPr bwMode="auto">
          <a:xfrm>
            <a:off x="13591745" y="12420462"/>
            <a:ext cx="7753373"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p>
            <a:pPr eaLnBrk="0" hangingPunct="0"/>
            <a:r>
              <a:rPr lang="en-US" sz="1400" dirty="0">
                <a:solidFill>
                  <a:srgbClr val="000000"/>
                </a:solidFill>
                <a:latin typeface="Arial" charset="0"/>
                <a:cs typeface="ＭＳ Ｐゴシック" charset="0"/>
              </a:rPr>
              <a:t>Dana Nau: Lecture slides for</a:t>
            </a:r>
            <a:r>
              <a:rPr lang="en-US" sz="1400" i="1" dirty="0">
                <a:solidFill>
                  <a:srgbClr val="000000"/>
                </a:solidFill>
                <a:latin typeface="Arial" charset="0"/>
                <a:cs typeface="ＭＳ Ｐゴシック" charset="0"/>
              </a:rPr>
              <a:t> Automated Planning</a:t>
            </a:r>
            <a:br>
              <a:rPr lang="en-US" sz="1400" dirty="0">
                <a:solidFill>
                  <a:srgbClr val="000000"/>
                </a:solidFill>
                <a:latin typeface="Arial" charset="0"/>
                <a:cs typeface="ＭＳ Ｐゴシック" charset="0"/>
              </a:rPr>
            </a:br>
            <a:r>
              <a:rPr lang="en-US" sz="1400" dirty="0">
                <a:solidFill>
                  <a:srgbClr val="000000"/>
                </a:solidFill>
                <a:latin typeface="Arial" charset="0"/>
                <a:cs typeface="ＭＳ Ｐゴシック" charset="0"/>
              </a:rPr>
              <a:t>Licensed under the Creative Commons Attribution-</a:t>
            </a:r>
            <a:r>
              <a:rPr lang="en-US" sz="1400" dirty="0" err="1">
                <a:solidFill>
                  <a:srgbClr val="000000"/>
                </a:solidFill>
                <a:latin typeface="Arial" charset="0"/>
                <a:cs typeface="ＭＳ Ｐゴシック" charset="0"/>
              </a:rPr>
              <a:t>NonCommercial</a:t>
            </a:r>
            <a:r>
              <a:rPr lang="en-US" sz="1400" dirty="0">
                <a:solidFill>
                  <a:srgbClr val="000000"/>
                </a:solidFill>
                <a:latin typeface="Arial" charset="0"/>
                <a:cs typeface="ＭＳ Ｐゴシック" charset="0"/>
              </a:rPr>
              <a:t>-</a:t>
            </a:r>
            <a:r>
              <a:rPr lang="en-US" sz="1400" dirty="0" err="1">
                <a:solidFill>
                  <a:srgbClr val="000000"/>
                </a:solidFill>
                <a:latin typeface="Arial" charset="0"/>
                <a:cs typeface="ＭＳ Ｐゴシック" charset="0"/>
              </a:rPr>
              <a:t>ShareAlike</a:t>
            </a:r>
            <a:r>
              <a:rPr lang="en-US" sz="1400" dirty="0">
                <a:solidFill>
                  <a:srgbClr val="000000"/>
                </a:solidFill>
                <a:latin typeface="Arial" charset="0"/>
                <a:cs typeface="ＭＳ Ｐゴシック" charset="0"/>
              </a:rPr>
              <a:t> License: http://</a:t>
            </a:r>
            <a:r>
              <a:rPr lang="en-US" sz="1400" dirty="0" err="1">
                <a:solidFill>
                  <a:srgbClr val="000000"/>
                </a:solidFill>
                <a:latin typeface="Arial" charset="0"/>
                <a:cs typeface="ＭＳ Ｐゴシック" charset="0"/>
              </a:rPr>
              <a:t>creativecommons.org</a:t>
            </a:r>
            <a:r>
              <a:rPr lang="en-US" sz="1400" dirty="0">
                <a:solidFill>
                  <a:srgbClr val="000000"/>
                </a:solidFill>
                <a:latin typeface="Arial" charset="0"/>
                <a:cs typeface="ＭＳ Ｐゴシック" charset="0"/>
              </a:rPr>
              <a:t>/licenses/by-</a:t>
            </a:r>
            <a:r>
              <a:rPr lang="en-US" sz="1400" dirty="0" err="1">
                <a:solidFill>
                  <a:srgbClr val="000000"/>
                </a:solidFill>
                <a:latin typeface="Arial" charset="0"/>
                <a:cs typeface="ＭＳ Ｐゴシック" charset="0"/>
              </a:rPr>
              <a:t>nc</a:t>
            </a:r>
            <a:r>
              <a:rPr lang="en-US" sz="1400" dirty="0">
                <a:solidFill>
                  <a:srgbClr val="000000"/>
                </a:solidFill>
                <a:latin typeface="Arial" charset="0"/>
                <a:cs typeface="ＭＳ Ｐゴシック" charset="0"/>
              </a:rPr>
              <a:t>-</a:t>
            </a:r>
            <a:r>
              <a:rPr lang="en-US" sz="1400" dirty="0" err="1">
                <a:solidFill>
                  <a:srgbClr val="000000"/>
                </a:solidFill>
                <a:latin typeface="Arial" charset="0"/>
                <a:cs typeface="ＭＳ Ｐゴシック" charset="0"/>
              </a:rPr>
              <a:t>sa</a:t>
            </a:r>
            <a:r>
              <a:rPr lang="en-US" sz="1400" dirty="0">
                <a:solidFill>
                  <a:srgbClr val="000000"/>
                </a:solidFill>
                <a:latin typeface="Arial" charset="0"/>
                <a:cs typeface="ＭＳ Ｐゴシック" charset="0"/>
              </a:rPr>
              <a:t>/2.0/</a:t>
            </a:r>
          </a:p>
        </p:txBody>
      </p:sp>
    </p:spTree>
    <p:extLst>
      <p:ext uri="{BB962C8B-B14F-4D97-AF65-F5344CB8AC3E}">
        <p14:creationId xmlns:p14="http://schemas.microsoft.com/office/powerpoint/2010/main" val="3747430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41C9B-9F4E-234D-9EAD-B8FD684B3431}"/>
              </a:ext>
            </a:extLst>
          </p:cNvPr>
          <p:cNvSpPr>
            <a:spLocks noGrp="1"/>
          </p:cNvSpPr>
          <p:nvPr>
            <p:ph type="title"/>
          </p:nvPr>
        </p:nvSpPr>
        <p:spPr>
          <a:xfrm>
            <a:off x="3424595" y="579341"/>
            <a:ext cx="10626304" cy="2651126"/>
          </a:xfrm>
        </p:spPr>
        <p:txBody>
          <a:bodyPr vert="horz" lIns="91440" tIns="45720" rIns="91440" bIns="45720" rtlCol="0" anchor="ctr">
            <a:normAutofit/>
          </a:bodyPr>
          <a:lstStyle/>
          <a:p>
            <a:pPr defTabSz="914400"/>
            <a:r>
              <a:rPr lang="en-US" sz="6000" dirty="0">
                <a:solidFill>
                  <a:schemeClr val="bg2"/>
                </a:solidFill>
                <a:latin typeface="Iowan Old Style Black" panose="02040602040506020204" pitchFamily="18" charset="77"/>
                <a:ea typeface="+mj-ea"/>
                <a:cs typeface="+mj-cs"/>
              </a:rPr>
              <a:t>Limitations of Classical Planning</a:t>
            </a:r>
          </a:p>
        </p:txBody>
      </p:sp>
      <p:sp>
        <p:nvSpPr>
          <p:cNvPr id="3" name="Text Placeholder 2">
            <a:extLst>
              <a:ext uri="{FF2B5EF4-FFF2-40B4-BE49-F238E27FC236}">
                <a16:creationId xmlns:a16="http://schemas.microsoft.com/office/drawing/2014/main" id="{3C5B0F26-98B2-7B42-B735-EE48D9128C64}"/>
              </a:ext>
            </a:extLst>
          </p:cNvPr>
          <p:cNvSpPr>
            <a:spLocks noGrp="1"/>
          </p:cNvSpPr>
          <p:nvPr>
            <p:ph type="body" sz="quarter" idx="10"/>
          </p:nvPr>
        </p:nvSpPr>
        <p:spPr>
          <a:xfrm>
            <a:off x="553454" y="3809812"/>
            <a:ext cx="12608678" cy="8191688"/>
          </a:xfrm>
        </p:spPr>
        <p:txBody>
          <a:bodyPr vert="horz" lIns="91440" tIns="45720" rIns="91440" bIns="45720" rtlCol="0" anchor="t">
            <a:noAutofit/>
          </a:bodyPr>
          <a:lstStyle/>
          <a:p>
            <a:pPr indent="-228600" defTabSz="914400"/>
            <a:r>
              <a:rPr lang="en-US" sz="3600" dirty="0">
                <a:solidFill>
                  <a:schemeClr val="bg2"/>
                </a:solidFill>
                <a:ea typeface="+mn-ea"/>
                <a:cs typeface="+mn-cs"/>
              </a:rPr>
              <a:t>Even though classical planning is very hard, what it can do is so limited that it is rarely helpful in applications.</a:t>
            </a:r>
          </a:p>
          <a:p>
            <a:pPr lvl="1" indent="-228600" defTabSz="914400"/>
            <a:r>
              <a:rPr lang="en-US" sz="3600" dirty="0">
                <a:solidFill>
                  <a:schemeClr val="bg2"/>
                </a:solidFill>
                <a:ea typeface="+mn-ea"/>
                <a:cs typeface="+mn-cs"/>
              </a:rPr>
              <a:t>Can’t handle </a:t>
            </a:r>
            <a:r>
              <a:rPr lang="en-US" sz="3600" i="1" dirty="0">
                <a:solidFill>
                  <a:schemeClr val="bg2"/>
                </a:solidFill>
                <a:ea typeface="+mn-ea"/>
                <a:cs typeface="+mn-cs"/>
              </a:rPr>
              <a:t>continuous quantities</a:t>
            </a:r>
            <a:r>
              <a:rPr lang="en-US" sz="3600" dirty="0">
                <a:solidFill>
                  <a:schemeClr val="bg2"/>
                </a:solidFill>
                <a:ea typeface="+mn-ea"/>
                <a:cs typeface="+mn-cs"/>
              </a:rPr>
              <a:t>: </a:t>
            </a:r>
          </a:p>
          <a:p>
            <a:pPr lvl="2" indent="-228600" defTabSz="914400"/>
            <a:r>
              <a:rPr lang="en-US" sz="3200" dirty="0">
                <a:solidFill>
                  <a:schemeClr val="bg2"/>
                </a:solidFill>
                <a:ea typeface="+mn-ea"/>
                <a:cs typeface="+mn-cs"/>
              </a:rPr>
              <a:t>e.g., fluid quantities.</a:t>
            </a:r>
          </a:p>
          <a:p>
            <a:pPr lvl="1" indent="-228600" defTabSz="914400"/>
            <a:r>
              <a:rPr lang="en-US" sz="3600" dirty="0">
                <a:solidFill>
                  <a:schemeClr val="bg2"/>
                </a:solidFill>
                <a:ea typeface="+mn-ea"/>
                <a:cs typeface="+mn-cs"/>
              </a:rPr>
              <a:t>Must be extended to handle </a:t>
            </a:r>
            <a:r>
              <a:rPr lang="en-US" sz="3600" i="1" dirty="0">
                <a:solidFill>
                  <a:schemeClr val="bg2"/>
                </a:solidFill>
                <a:ea typeface="+mn-ea"/>
                <a:cs typeface="+mn-cs"/>
              </a:rPr>
              <a:t>time</a:t>
            </a:r>
            <a:r>
              <a:rPr lang="en-US" sz="3600" dirty="0">
                <a:solidFill>
                  <a:schemeClr val="bg2"/>
                </a:solidFill>
                <a:ea typeface="+mn-ea"/>
                <a:cs typeface="+mn-cs"/>
              </a:rPr>
              <a:t> and </a:t>
            </a:r>
            <a:r>
              <a:rPr lang="en-US" sz="3600" i="1" dirty="0">
                <a:solidFill>
                  <a:schemeClr val="bg2"/>
                </a:solidFill>
                <a:ea typeface="+mn-ea"/>
                <a:cs typeface="+mn-cs"/>
              </a:rPr>
              <a:t>concurrency</a:t>
            </a:r>
            <a:r>
              <a:rPr lang="en-US" sz="3600" dirty="0">
                <a:solidFill>
                  <a:schemeClr val="bg2"/>
                </a:solidFill>
                <a:ea typeface="+mn-ea"/>
                <a:cs typeface="+mn-cs"/>
              </a:rPr>
              <a:t>;</a:t>
            </a:r>
          </a:p>
          <a:p>
            <a:pPr lvl="1" indent="-228600" defTabSz="914400"/>
            <a:r>
              <a:rPr lang="en-US" sz="3600" dirty="0">
                <a:solidFill>
                  <a:schemeClr val="bg2"/>
                </a:solidFill>
                <a:ea typeface="+mn-ea"/>
                <a:cs typeface="+mn-cs"/>
              </a:rPr>
              <a:t>Can’t </a:t>
            </a:r>
            <a:r>
              <a:rPr lang="en-US" sz="3600" i="1" dirty="0">
                <a:solidFill>
                  <a:schemeClr val="bg2"/>
                </a:solidFill>
                <a:ea typeface="+mn-ea"/>
                <a:cs typeface="+mn-cs"/>
              </a:rPr>
              <a:t>create or destroy entities</a:t>
            </a:r>
            <a:r>
              <a:rPr lang="en-US" sz="3600" dirty="0">
                <a:solidFill>
                  <a:schemeClr val="bg2"/>
                </a:solidFill>
                <a:ea typeface="+mn-ea"/>
                <a:cs typeface="+mn-cs"/>
              </a:rPr>
              <a:t>: </a:t>
            </a:r>
          </a:p>
          <a:p>
            <a:pPr lvl="2" indent="-228600" defTabSz="914400"/>
            <a:r>
              <a:rPr lang="en-US" sz="3200" dirty="0">
                <a:solidFill>
                  <a:schemeClr val="bg2"/>
                </a:solidFill>
                <a:ea typeface="+mn-ea"/>
                <a:cs typeface="+mn-cs"/>
              </a:rPr>
              <a:t>e.g., create some number of cell populations;</a:t>
            </a:r>
          </a:p>
          <a:p>
            <a:pPr lvl="1" indent="-228600" defTabSz="914400"/>
            <a:r>
              <a:rPr lang="en-US" sz="3600" dirty="0">
                <a:solidFill>
                  <a:schemeClr val="bg2"/>
                </a:solidFill>
                <a:ea typeface="+mn-ea"/>
                <a:cs typeface="+mn-cs"/>
              </a:rPr>
              <a:t>Objectives that are </a:t>
            </a:r>
            <a:r>
              <a:rPr lang="en-US" sz="3600" i="1" dirty="0">
                <a:solidFill>
                  <a:schemeClr val="bg2"/>
                </a:solidFill>
                <a:ea typeface="+mn-ea"/>
                <a:cs typeface="+mn-cs"/>
              </a:rPr>
              <a:t>tasks </a:t>
            </a:r>
            <a:r>
              <a:rPr lang="en-US" sz="3600" dirty="0">
                <a:solidFill>
                  <a:schemeClr val="bg2"/>
                </a:solidFill>
                <a:ea typeface="+mn-ea"/>
                <a:cs typeface="+mn-cs"/>
              </a:rPr>
              <a:t>instead of goals: </a:t>
            </a:r>
          </a:p>
          <a:p>
            <a:pPr lvl="2" indent="-228600" defTabSz="914400"/>
            <a:r>
              <a:rPr lang="en-US" sz="3200" dirty="0">
                <a:solidFill>
                  <a:schemeClr val="bg2"/>
                </a:solidFill>
                <a:ea typeface="+mn-ea"/>
                <a:cs typeface="+mn-cs"/>
              </a:rPr>
              <a:t>e.g., perform an experiment to verify the accuracy of a cell design;</a:t>
            </a:r>
          </a:p>
          <a:p>
            <a:pPr lvl="1" indent="-228600" defTabSz="914400"/>
            <a:r>
              <a:rPr lang="en-US" sz="3600" dirty="0">
                <a:solidFill>
                  <a:schemeClr val="bg2"/>
                </a:solidFill>
                <a:ea typeface="+mn-ea"/>
                <a:cs typeface="+mn-cs"/>
              </a:rPr>
              <a:t>Can’t enforce </a:t>
            </a:r>
            <a:r>
              <a:rPr lang="en-US" sz="3600" i="1" dirty="0">
                <a:solidFill>
                  <a:schemeClr val="bg2"/>
                </a:solidFill>
                <a:ea typeface="+mn-ea"/>
                <a:cs typeface="+mn-cs"/>
              </a:rPr>
              <a:t>standard operating procedures</a:t>
            </a:r>
            <a:r>
              <a:rPr lang="en-US" sz="3600" dirty="0">
                <a:solidFill>
                  <a:schemeClr val="bg2"/>
                </a:solidFill>
                <a:ea typeface="+mn-ea"/>
                <a:cs typeface="+mn-cs"/>
              </a:rPr>
              <a:t>: </a:t>
            </a:r>
          </a:p>
          <a:p>
            <a:pPr lvl="2" indent="-228600" defTabSz="914400"/>
            <a:r>
              <a:rPr lang="en-US" sz="3200" dirty="0">
                <a:solidFill>
                  <a:schemeClr val="bg2"/>
                </a:solidFill>
                <a:ea typeface="+mn-ea"/>
                <a:cs typeface="+mn-cs"/>
              </a:rPr>
              <a:t>e.g. grow for 5 hours before stopping growth “just because.”</a:t>
            </a:r>
          </a:p>
          <a:p>
            <a:pPr marL="457200" indent="0" defTabSz="914400">
              <a:buNone/>
            </a:pPr>
            <a:endParaRPr lang="en-US" sz="4400" dirty="0">
              <a:solidFill>
                <a:schemeClr val="bg2"/>
              </a:solidFill>
              <a:ea typeface="+mn-ea"/>
              <a:cs typeface="+mn-cs"/>
            </a:endParaRP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3162131" y="-4016"/>
            <a:ext cx="11215519" cy="11680556"/>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29835B5-17BE-AE49-82D5-FE179EE43B27}"/>
              </a:ext>
            </a:extLst>
          </p:cNvPr>
          <p:cNvSpPr txBox="1"/>
          <p:nvPr/>
        </p:nvSpPr>
        <p:spPr>
          <a:xfrm>
            <a:off x="13626391" y="1795553"/>
            <a:ext cx="10287000" cy="10741402"/>
          </a:xfrm>
          <a:prstGeom prst="rect">
            <a:avLst/>
          </a:prstGeom>
          <a:noFill/>
        </p:spPr>
        <p:txBody>
          <a:bodyPr wrap="square" rtlCol="0">
            <a:spAutoFit/>
          </a:bodyPr>
          <a:lstStyle/>
          <a:p>
            <a:r>
              <a:rPr lang="en-US" sz="4000" dirty="0">
                <a:solidFill>
                  <a:schemeClr val="bg2"/>
                </a:solidFill>
              </a:rPr>
              <a:t>Our planner for biology experiments:</a:t>
            </a:r>
            <a:endParaRPr lang="en-US" sz="4000" dirty="0">
              <a:solidFill>
                <a:srgbClr val="000000"/>
              </a:solidFill>
            </a:endParaRPr>
          </a:p>
          <a:p>
            <a:pPr marL="571500" indent="-571500">
              <a:buFont typeface="Arial" panose="020B0604020202020204" pitchFamily="34" charset="0"/>
              <a:buChar char="•"/>
            </a:pPr>
            <a:r>
              <a:rPr lang="en-US" dirty="0">
                <a:solidFill>
                  <a:srgbClr val="000000"/>
                </a:solidFill>
              </a:rPr>
              <a:t>Transform RPU standard plasmid pAN1717 (4) and autofluorescence control plasmid pAN1201 (3) into NEB 10-beta</a:t>
            </a:r>
          </a:p>
          <a:p>
            <a:pPr marL="571500" indent="-571500">
              <a:buFont typeface="Arial" panose="020B0604020202020204" pitchFamily="34" charset="0"/>
              <a:buChar char="•"/>
            </a:pPr>
            <a:r>
              <a:rPr lang="en-US" dirty="0" err="1">
                <a:solidFill>
                  <a:srgbClr val="000000"/>
                </a:solidFill>
              </a:rPr>
              <a:t>Cotransform</a:t>
            </a:r>
            <a:r>
              <a:rPr lang="en-US" dirty="0">
                <a:solidFill>
                  <a:srgbClr val="000000"/>
                </a:solidFill>
              </a:rPr>
              <a:t> E. coli NEB 10-beta (3) with plasmid pAN2928 (1) and pAN4038 (2)</a:t>
            </a:r>
          </a:p>
          <a:p>
            <a:pPr marL="571500" indent="-571500">
              <a:buFont typeface="Arial" panose="020B0604020202020204" pitchFamily="34" charset="0"/>
              <a:buChar char="•"/>
            </a:pPr>
            <a:r>
              <a:rPr lang="en-US" dirty="0">
                <a:solidFill>
                  <a:srgbClr val="000000"/>
                </a:solidFill>
              </a:rPr>
              <a:t>Pick a single colony from each of three transformations and inoculate into M9 media w/ appropriate antibiotics for overnight growth in V-bottom 96-well plate</a:t>
            </a:r>
          </a:p>
          <a:p>
            <a:pPr marL="571500" indent="-571500">
              <a:buFont typeface="Arial" panose="020B0604020202020204" pitchFamily="34" charset="0"/>
              <a:buChar char="•"/>
            </a:pPr>
            <a:r>
              <a:rPr lang="en-US" dirty="0">
                <a:solidFill>
                  <a:srgbClr val="000000"/>
                </a:solidFill>
              </a:rPr>
              <a:t>Next day; dilute cultures; grow for 3 hours in M9 w/ appropriate antibiotics</a:t>
            </a:r>
          </a:p>
          <a:p>
            <a:pPr marL="571500" indent="-571500">
              <a:buFont typeface="Arial" panose="020B0604020202020204" pitchFamily="34" charset="0"/>
              <a:buChar char="•"/>
            </a:pPr>
            <a:r>
              <a:rPr lang="en-US" dirty="0">
                <a:solidFill>
                  <a:srgbClr val="000000"/>
                </a:solidFill>
              </a:rPr>
              <a:t>Dilute and split cultures; Induce with 8 different inducer concentrations  </a:t>
            </a:r>
          </a:p>
          <a:p>
            <a:pPr marL="571500" indent="-571500">
              <a:buFont typeface="Arial" panose="020B0604020202020204" pitchFamily="34" charset="0"/>
              <a:buChar char="•"/>
            </a:pPr>
            <a:r>
              <a:rPr lang="en-US" dirty="0">
                <a:solidFill>
                  <a:srgbClr val="000000"/>
                </a:solidFill>
              </a:rPr>
              <a:t>Grow for 5 hours then add culture to PBS + </a:t>
            </a:r>
            <a:r>
              <a:rPr lang="en-US" dirty="0" err="1">
                <a:solidFill>
                  <a:srgbClr val="000000"/>
                </a:solidFill>
              </a:rPr>
              <a:t>Kan</a:t>
            </a:r>
            <a:r>
              <a:rPr lang="en-US" dirty="0">
                <a:solidFill>
                  <a:srgbClr val="000000"/>
                </a:solidFill>
              </a:rPr>
              <a:t> to arrest growth</a:t>
            </a:r>
          </a:p>
          <a:p>
            <a:pPr marL="571500" indent="-571500">
              <a:buFont typeface="Arial" panose="020B0604020202020204" pitchFamily="34" charset="0"/>
              <a:buChar char="•"/>
            </a:pPr>
            <a:r>
              <a:rPr lang="en-US" dirty="0">
                <a:solidFill>
                  <a:srgbClr val="000000"/>
                </a:solidFill>
              </a:rPr>
              <a:t>Measure &gt; 1000 cells for each strain /  inducer condition with Flow Cytometry</a:t>
            </a:r>
          </a:p>
          <a:p>
            <a:pPr marL="571500" indent="-571500">
              <a:buFont typeface="Arial" panose="020B0604020202020204" pitchFamily="34" charset="0"/>
              <a:buChar char="•"/>
            </a:pPr>
            <a:endParaRPr lang="en-US" sz="4000" dirty="0">
              <a:solidFill>
                <a:srgbClr val="000000"/>
              </a:solidFill>
            </a:endParaRPr>
          </a:p>
        </p:txBody>
      </p:sp>
    </p:spTree>
    <p:extLst>
      <p:ext uri="{BB962C8B-B14F-4D97-AF65-F5344CB8AC3E}">
        <p14:creationId xmlns:p14="http://schemas.microsoft.com/office/powerpoint/2010/main" val="193204504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Default Theme">
  <a:themeElements>
    <a:clrScheme name="Air Light 2">
      <a:dk1>
        <a:srgbClr val="7F7F7F"/>
      </a:dk1>
      <a:lt1>
        <a:srgbClr val="FFFFFF"/>
      </a:lt1>
      <a:dk2>
        <a:srgbClr val="000000"/>
      </a:dk2>
      <a:lt2>
        <a:srgbClr val="FFFFFF"/>
      </a:lt2>
      <a:accent1>
        <a:srgbClr val="000000"/>
      </a:accent1>
      <a:accent2>
        <a:srgbClr val="D6AE7E"/>
      </a:accent2>
      <a:accent3>
        <a:srgbClr val="545557"/>
      </a:accent3>
      <a:accent4>
        <a:srgbClr val="91969B"/>
      </a:accent4>
      <a:accent5>
        <a:srgbClr val="4B5050"/>
      </a:accent5>
      <a:accent6>
        <a:srgbClr val="91969B"/>
      </a:accent6>
      <a:hlink>
        <a:srgbClr val="4B5050"/>
      </a:hlink>
      <a:folHlink>
        <a:srgbClr val="19BB9B"/>
      </a:folHlink>
    </a:clrScheme>
    <a:fontScheme name="Test">
      <a:majorFont>
        <a:latin typeface="Iowan Old Style Black"/>
        <a:ea typeface=""/>
        <a:cs typeface=""/>
      </a:majorFont>
      <a:minorFont>
        <a:latin typeface="Palati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ir - Minimal by Slidedizer" id="{B7328FCF-B0E9-3B4B-A8CA-DD24BDAB5C72}" vid="{E2E58483-0437-034D-A982-ECAF7EF85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965FBAC-671F-524B-BE82-3DAAD7E0B2EC}">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4796</TotalTime>
  <Words>3946</Words>
  <Application>Microsoft Macintosh PowerPoint</Application>
  <PresentationFormat>Custom</PresentationFormat>
  <Paragraphs>485</Paragraphs>
  <Slides>35</Slides>
  <Notes>7</Notes>
  <HiddenSlides>4</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35</vt:i4>
      </vt:variant>
    </vt:vector>
  </HeadingPairs>
  <TitlesOfParts>
    <vt:vector size="49" baseType="lpstr">
      <vt:lpstr>Arial</vt:lpstr>
      <vt:lpstr>Arial Black</vt:lpstr>
      <vt:lpstr>Calibri</vt:lpstr>
      <vt:lpstr>Calibri Light</vt:lpstr>
      <vt:lpstr>Courier</vt:lpstr>
      <vt:lpstr>Courier New</vt:lpstr>
      <vt:lpstr>Gill Sans</vt:lpstr>
      <vt:lpstr>Helvetica</vt:lpstr>
      <vt:lpstr>Iowan Old Style Black</vt:lpstr>
      <vt:lpstr>Palatino</vt:lpstr>
      <vt:lpstr>Times New Roman</vt:lpstr>
      <vt:lpstr>Verdana</vt:lpstr>
      <vt:lpstr>Default Theme</vt:lpstr>
      <vt:lpstr>Office Theme</vt:lpstr>
      <vt:lpstr>PowerPoint Presentation</vt:lpstr>
      <vt:lpstr>Sift and Planning</vt:lpstr>
      <vt:lpstr>Maintaining and Enhancing a Planning System in Common Lisp</vt:lpstr>
      <vt:lpstr>What does Shop3 involve?</vt:lpstr>
      <vt:lpstr>PowerPoint Presentation</vt:lpstr>
      <vt:lpstr>“Classical” Planning</vt:lpstr>
      <vt:lpstr>Why is this a hard problem?</vt:lpstr>
      <vt:lpstr>PowerPoint Presentation</vt:lpstr>
      <vt:lpstr>Limitations of Classical Planning</vt:lpstr>
      <vt:lpstr>Limitations of Classical Planning</vt:lpstr>
      <vt:lpstr>Limitations of Classical Planning</vt:lpstr>
      <vt:lpstr>What is Hierarchical Task Network (Htn) Planning?</vt:lpstr>
      <vt:lpstr>How is HTN Planning done?</vt:lpstr>
      <vt:lpstr>Other Features of the Shop Family of Planners</vt:lpstr>
      <vt:lpstr>Caveat Emptor</vt:lpstr>
      <vt:lpstr>Shop2 to Shop3: First steps</vt:lpstr>
      <vt:lpstr>Extending functionality</vt:lpstr>
      <vt:lpstr>How to tailor Planner behavior with Clos?</vt:lpstr>
      <vt:lpstr>Making Shop more usable</vt:lpstr>
      <vt:lpstr>Shop Input Language</vt:lpstr>
      <vt:lpstr>Fixing the Shop Input Language</vt:lpstr>
      <vt:lpstr>Pddl support</vt:lpstr>
      <vt:lpstr>PDDL support 2</vt:lpstr>
      <vt:lpstr>Shop3 Tool Support</vt:lpstr>
      <vt:lpstr>Reusing Shop3 Components</vt:lpstr>
      <vt:lpstr>PowerPoint Presentation</vt:lpstr>
      <vt:lpstr>Explicit Stack Search (ESS)</vt:lpstr>
      <vt:lpstr>Implementing ESS</vt:lpstr>
      <vt:lpstr>ESS Payoff</vt:lpstr>
      <vt:lpstr>Contributions of Common Lisp  Hazards of Common Lisp</vt:lpstr>
      <vt:lpstr>PowerPoint Presentation</vt:lpstr>
      <vt:lpstr>PowerPoint Presentation</vt:lpstr>
      <vt:lpstr>Limitations of Classical Planning</vt:lpstr>
      <vt:lpstr>Summary</vt:lpstr>
      <vt:lpstr>What is AI Planning?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Goldman</dc:creator>
  <cp:lastModifiedBy>Robert Goldman</cp:lastModifiedBy>
  <cp:revision>51</cp:revision>
  <dcterms:created xsi:type="dcterms:W3CDTF">2019-03-28T16:09:53Z</dcterms:created>
  <dcterms:modified xsi:type="dcterms:W3CDTF">2019-04-01T20:50:16Z</dcterms:modified>
</cp:coreProperties>
</file>